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9" r:id="rId4"/>
    <p:sldId id="261" r:id="rId5"/>
    <p:sldId id="282" r:id="rId6"/>
    <p:sldId id="264" r:id="rId7"/>
    <p:sldId id="265" r:id="rId8"/>
    <p:sldId id="280" r:id="rId9"/>
    <p:sldId id="266" r:id="rId10"/>
    <p:sldId id="267" r:id="rId11"/>
    <p:sldId id="268" r:id="rId12"/>
    <p:sldId id="269" r:id="rId13"/>
    <p:sldId id="273" r:id="rId14"/>
    <p:sldId id="270" r:id="rId15"/>
    <p:sldId id="274" r:id="rId16"/>
    <p:sldId id="287" r:id="rId17"/>
    <p:sldId id="283" r:id="rId18"/>
    <p:sldId id="276" r:id="rId19"/>
    <p:sldId id="278" r:id="rId20"/>
    <p:sldId id="271" r:id="rId21"/>
    <p:sldId id="286" r:id="rId22"/>
    <p:sldId id="285"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CC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36" autoAdjust="0"/>
    <p:restoredTop sz="86323" autoAdjust="0"/>
  </p:normalViewPr>
  <p:slideViewPr>
    <p:cSldViewPr>
      <p:cViewPr varScale="1">
        <p:scale>
          <a:sx n="74" d="100"/>
          <a:sy n="74" d="100"/>
        </p:scale>
        <p:origin x="1338" y="72"/>
      </p:cViewPr>
      <p:guideLst>
        <p:guide orient="horz" pos="2160"/>
        <p:guide pos="2880"/>
      </p:guideLst>
    </p:cSldViewPr>
  </p:slideViewPr>
  <p:outlineViewPr>
    <p:cViewPr>
      <p:scale>
        <a:sx n="33" d="100"/>
        <a:sy n="33" d="100"/>
      </p:scale>
      <p:origin x="0" y="49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Дата 14"/>
          <p:cNvSpPr>
            <a:spLocks noGrp="1"/>
          </p:cNvSpPr>
          <p:nvPr>
            <p:ph type="dt" sz="half" idx="10"/>
          </p:nvPr>
        </p:nvSpPr>
        <p:spPr/>
        <p:txBody>
          <a:bodyPr/>
          <a:lstStyle/>
          <a:p>
            <a:fld id="{484CB026-1BD2-454B-B67E-C58F8F06125E}" type="datetimeFigureOut">
              <a:rPr lang="ru-RU" smtClean="0"/>
              <a:pPr/>
              <a:t>07.11.2023</a:t>
            </a:fld>
            <a:endParaRPr lang="ru-RU" dirty="0"/>
          </a:p>
        </p:txBody>
      </p:sp>
      <p:sp>
        <p:nvSpPr>
          <p:cNvPr id="16" name="Номер слайда 15"/>
          <p:cNvSpPr>
            <a:spLocks noGrp="1"/>
          </p:cNvSpPr>
          <p:nvPr>
            <p:ph type="sldNum" sz="quarter" idx="11"/>
          </p:nvPr>
        </p:nvSpPr>
        <p:spPr/>
        <p:txBody>
          <a:bodyPr/>
          <a:lstStyle/>
          <a:p>
            <a:fld id="{BFE57959-9165-4A15-8694-0E7967DFFC9A}" type="slidenum">
              <a:rPr lang="ru-RU" smtClean="0"/>
              <a:pPr/>
              <a:t>‹#›</a:t>
            </a:fld>
            <a:endParaRPr lang="ru-RU" dirty="0"/>
          </a:p>
        </p:txBody>
      </p:sp>
      <p:sp>
        <p:nvSpPr>
          <p:cNvPr id="17" name="Нижний колонтитул 16"/>
          <p:cNvSpPr>
            <a:spLocks noGrp="1"/>
          </p:cNvSpPr>
          <p:nvPr>
            <p:ph type="ftr" sz="quarter" idx="12"/>
          </p:nvPr>
        </p:nvSpPr>
        <p:spPr/>
        <p:txBody>
          <a:bodyPr/>
          <a:lstStyle/>
          <a:p>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84CB026-1BD2-454B-B67E-C58F8F06125E}" type="datetimeFigureOut">
              <a:rPr lang="ru-RU" smtClean="0"/>
              <a:pPr/>
              <a:t>07.11.2023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E57959-9165-4A15-8694-0E7967DFFC9A}"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84CB026-1BD2-454B-B67E-C58F8F06125E}" type="datetimeFigureOut">
              <a:rPr lang="ru-RU" smtClean="0"/>
              <a:pPr/>
              <a:t>07.11.2023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E57959-9165-4A15-8694-0E7967DFFC9A}"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685800" y="152400"/>
            <a:ext cx="7696200" cy="5334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5"/>
          <p:cNvSpPr>
            <a:spLocks noGrp="1" noChangeArrowheads="1"/>
          </p:cNvSpPr>
          <p:nvPr>
            <p:ph type="dt" sz="half" idx="10"/>
          </p:nvPr>
        </p:nvSpPr>
        <p:spPr>
          <a:ln/>
        </p:spPr>
        <p:txBody>
          <a:bodyPr/>
          <a:lstStyle>
            <a:lvl1pPr>
              <a:defRPr/>
            </a:lvl1pPr>
          </a:lstStyle>
          <a:p>
            <a:pPr>
              <a:defRPr/>
            </a:pPr>
            <a:endParaRPr lang="ru-RU"/>
          </a:p>
        </p:txBody>
      </p:sp>
      <p:sp>
        <p:nvSpPr>
          <p:cNvPr id="4" name="Rectangle 6"/>
          <p:cNvSpPr>
            <a:spLocks noGrp="1" noChangeArrowheads="1"/>
          </p:cNvSpPr>
          <p:nvPr>
            <p:ph type="ftr" sz="quarter" idx="11"/>
          </p:nvPr>
        </p:nvSpPr>
        <p:spPr>
          <a:ln/>
        </p:spPr>
        <p:txBody>
          <a:bodyPr/>
          <a:lstStyle>
            <a:lvl1pPr>
              <a:defRPr/>
            </a:lvl1pPr>
          </a:lstStyle>
          <a:p>
            <a:pPr>
              <a:defRPr/>
            </a:pPr>
            <a:endParaRPr lang="ru-RU"/>
          </a:p>
        </p:txBody>
      </p:sp>
      <p:sp>
        <p:nvSpPr>
          <p:cNvPr id="5" name="Rectangle 7"/>
          <p:cNvSpPr>
            <a:spLocks noGrp="1" noChangeArrowheads="1"/>
          </p:cNvSpPr>
          <p:nvPr>
            <p:ph type="sldNum" sz="quarter" idx="12"/>
          </p:nvPr>
        </p:nvSpPr>
        <p:spPr>
          <a:ln/>
        </p:spPr>
        <p:txBody>
          <a:bodyPr/>
          <a:lstStyle>
            <a:lvl1pPr>
              <a:defRPr/>
            </a:lvl1pPr>
          </a:lstStyle>
          <a:p>
            <a:pPr>
              <a:defRPr/>
            </a:pPr>
            <a:fld id="{FE6E7BB7-238D-4A6D-89C0-C12EFF30A7AE}" type="slidenum">
              <a:rPr lang="ru-RU"/>
              <a:pPr>
                <a:defRPr/>
              </a:pPr>
              <a:t>‹#›</a:t>
            </a:fld>
            <a:endParaRPr lang="ru-RU"/>
          </a:p>
        </p:txBody>
      </p:sp>
    </p:spTree>
    <p:extLst>
      <p:ext uri="{BB962C8B-B14F-4D97-AF65-F5344CB8AC3E}">
        <p14:creationId xmlns:p14="http://schemas.microsoft.com/office/powerpoint/2010/main" val="1944064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484CB026-1BD2-454B-B67E-C58F8F06125E}" type="datetimeFigureOut">
              <a:rPr lang="ru-RU" smtClean="0"/>
              <a:pPr/>
              <a:t>07.11.2023</a:t>
            </a:fld>
            <a:endParaRPr lang="ru-RU" dirty="0"/>
          </a:p>
        </p:txBody>
      </p:sp>
      <p:sp>
        <p:nvSpPr>
          <p:cNvPr id="15" name="Номер слайда 14"/>
          <p:cNvSpPr>
            <a:spLocks noGrp="1"/>
          </p:cNvSpPr>
          <p:nvPr>
            <p:ph type="sldNum" sz="quarter" idx="15"/>
          </p:nvPr>
        </p:nvSpPr>
        <p:spPr/>
        <p:txBody>
          <a:bodyPr/>
          <a:lstStyle>
            <a:lvl1pPr algn="ctr">
              <a:defRPr/>
            </a:lvl1pPr>
          </a:lstStyle>
          <a:p>
            <a:fld id="{BFE57959-9165-4A15-8694-0E7967DFFC9A}" type="slidenum">
              <a:rPr lang="ru-RU" smtClean="0"/>
              <a:pPr/>
              <a:t>‹#›</a:t>
            </a:fld>
            <a:endParaRPr lang="ru-RU" dirty="0"/>
          </a:p>
        </p:txBody>
      </p:sp>
      <p:sp>
        <p:nvSpPr>
          <p:cNvPr id="16" name="Нижний колонтитул 15"/>
          <p:cNvSpPr>
            <a:spLocks noGrp="1"/>
          </p:cNvSpPr>
          <p:nvPr>
            <p:ph type="ftr" sz="quarter" idx="16"/>
          </p:nvPr>
        </p:nvSpPr>
        <p:spPr/>
        <p:txBody>
          <a:bodyPr/>
          <a:lstStyle/>
          <a:p>
            <a:endParaRPr lang="ru-RU" dirty="0"/>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484CB026-1BD2-454B-B67E-C58F8F06125E}" type="datetimeFigureOut">
              <a:rPr lang="ru-RU" smtClean="0"/>
              <a:pPr/>
              <a:t>07.11.2023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E57959-9165-4A15-8694-0E7967DFFC9A}" type="slidenum">
              <a:rPr lang="ru-RU" smtClean="0"/>
              <a:pPr/>
              <a:t>‹#›</a:t>
            </a:fld>
            <a:endParaRPr lang="ru-RU" dirty="0"/>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484CB026-1BD2-454B-B67E-C58F8F06125E}" type="datetimeFigureOut">
              <a:rPr lang="ru-RU" smtClean="0"/>
              <a:pPr/>
              <a:t>07.11.2023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FE57959-9165-4A15-8694-0E7967DFFC9A}"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FE57959-9165-4A15-8694-0E7967DFFC9A}" type="slidenum">
              <a:rPr lang="ru-RU" smtClean="0"/>
              <a:pPr/>
              <a:t>‹#›</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7" name="Дата 6"/>
          <p:cNvSpPr>
            <a:spLocks noGrp="1"/>
          </p:cNvSpPr>
          <p:nvPr>
            <p:ph type="dt" sz="half" idx="10"/>
          </p:nvPr>
        </p:nvSpPr>
        <p:spPr/>
        <p:txBody>
          <a:bodyPr/>
          <a:lstStyle/>
          <a:p>
            <a:fld id="{484CB026-1BD2-454B-B67E-C58F8F06125E}" type="datetimeFigureOut">
              <a:rPr lang="ru-RU" smtClean="0"/>
              <a:pPr/>
              <a:t>07.11.2023</a:t>
            </a:fld>
            <a:endParaRPr lang="ru-RU" dirty="0"/>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84CB026-1BD2-454B-B67E-C58F8F06125E}" type="datetimeFigureOut">
              <a:rPr lang="ru-RU" smtClean="0"/>
              <a:pPr/>
              <a:t>07.11.2023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FE57959-9165-4A15-8694-0E7967DFFC9A}" type="slidenum">
              <a:rPr lang="ru-RU" smtClean="0"/>
              <a:pPr/>
              <a:t>‹#›</a:t>
            </a:fld>
            <a:endParaRPr lang="ru-RU" dirty="0"/>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84CB026-1BD2-454B-B67E-C58F8F06125E}" type="datetimeFigureOut">
              <a:rPr lang="ru-RU" smtClean="0"/>
              <a:pPr/>
              <a:t>07.11.2023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FE57959-9165-4A15-8694-0E7967DFFC9A}"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484CB026-1BD2-454B-B67E-C58F8F06125E}" type="datetimeFigureOut">
              <a:rPr lang="ru-RU" smtClean="0"/>
              <a:pPr/>
              <a:t>07.11.2023</a:t>
            </a:fld>
            <a:endParaRPr lang="ru-RU" dirty="0"/>
          </a:p>
        </p:txBody>
      </p:sp>
      <p:sp>
        <p:nvSpPr>
          <p:cNvPr id="9" name="Номер слайда 8"/>
          <p:cNvSpPr>
            <a:spLocks noGrp="1"/>
          </p:cNvSpPr>
          <p:nvPr>
            <p:ph type="sldNum" sz="quarter" idx="15"/>
          </p:nvPr>
        </p:nvSpPr>
        <p:spPr/>
        <p:txBody>
          <a:bodyPr/>
          <a:lstStyle/>
          <a:p>
            <a:fld id="{BFE57959-9165-4A15-8694-0E7967DFFC9A}" type="slidenum">
              <a:rPr lang="ru-RU" smtClean="0"/>
              <a:pPr/>
              <a:t>‹#›</a:t>
            </a:fld>
            <a:endParaRPr lang="ru-RU" dirty="0"/>
          </a:p>
        </p:txBody>
      </p:sp>
      <p:sp>
        <p:nvSpPr>
          <p:cNvPr id="10" name="Нижний колонтитул 9"/>
          <p:cNvSpPr>
            <a:spLocks noGrp="1"/>
          </p:cNvSpPr>
          <p:nvPr>
            <p:ph type="ftr" sz="quarter" idx="16"/>
          </p:nvPr>
        </p:nvSpPr>
        <p:spPr/>
        <p:txBody>
          <a:bodyPr/>
          <a:lstStyle/>
          <a:p>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484CB026-1BD2-454B-B67E-C58F8F06125E}" type="datetimeFigureOut">
              <a:rPr lang="ru-RU" smtClean="0"/>
              <a:pPr/>
              <a:t>07.11.2023</a:t>
            </a:fld>
            <a:endParaRPr lang="ru-RU" dirty="0"/>
          </a:p>
        </p:txBody>
      </p:sp>
      <p:sp>
        <p:nvSpPr>
          <p:cNvPr id="9" name="Номер слайда 8"/>
          <p:cNvSpPr>
            <a:spLocks noGrp="1"/>
          </p:cNvSpPr>
          <p:nvPr>
            <p:ph type="sldNum" sz="quarter" idx="11"/>
          </p:nvPr>
        </p:nvSpPr>
        <p:spPr/>
        <p:txBody>
          <a:bodyPr/>
          <a:lstStyle/>
          <a:p>
            <a:fld id="{BFE57959-9165-4A15-8694-0E7967DFFC9A}" type="slidenum">
              <a:rPr lang="ru-RU" smtClean="0"/>
              <a:pPr/>
              <a:t>‹#›</a:t>
            </a:fld>
            <a:endParaRPr lang="ru-RU" dirty="0"/>
          </a:p>
        </p:txBody>
      </p:sp>
      <p:sp>
        <p:nvSpPr>
          <p:cNvPr id="10" name="Нижний колонтитул 9"/>
          <p:cNvSpPr>
            <a:spLocks noGrp="1"/>
          </p:cNvSpPr>
          <p:nvPr>
            <p:ph type="ftr" sz="quarter" idx="12"/>
          </p:nvPr>
        </p:nvSpPr>
        <p:spPr/>
        <p:txBody>
          <a:bodyPr/>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84CB026-1BD2-454B-B67E-C58F8F06125E}" type="datetimeFigureOut">
              <a:rPr lang="ru-RU" smtClean="0"/>
              <a:pPr/>
              <a:t>07.11.2023</a:t>
            </a:fld>
            <a:endParaRPr lang="ru-RU" dirty="0"/>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dirty="0"/>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FE57959-9165-4A15-8694-0E7967DFFC9A}" type="slidenum">
              <a:rPr lang="ru-RU" smtClean="0"/>
              <a:pPr/>
              <a:t>‹#›</a:t>
            </a:fld>
            <a:endParaRPr lang="ru-RU" dirty="0"/>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4.jpeg"/><Relationship Id="rId7" Type="http://schemas.openxmlformats.org/officeDocument/2006/relationships/image" Target="../media/image26.jpeg"/><Relationship Id="rId2" Type="http://schemas.openxmlformats.org/officeDocument/2006/relationships/slide" Target="slide6.xml"/><Relationship Id="rId1" Type="http://schemas.openxmlformats.org/officeDocument/2006/relationships/slideLayout" Target="../slideLayouts/slideLayout6.xml"/><Relationship Id="rId6" Type="http://schemas.openxmlformats.org/officeDocument/2006/relationships/slide" Target="slide7.xml"/><Relationship Id="rId5" Type="http://schemas.openxmlformats.org/officeDocument/2006/relationships/image" Target="../media/image25.jpeg"/><Relationship Id="rId4" Type="http://schemas.openxmlformats.org/officeDocument/2006/relationships/slide" Target="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2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260648"/>
            <a:ext cx="8496944" cy="6192688"/>
          </a:xfrm>
          <a:prstGeom prst="rect">
            <a:avLst/>
          </a:prstGeom>
        </p:spPr>
      </p:pic>
      <p:sp>
        <p:nvSpPr>
          <p:cNvPr id="2" name="Заголовок 1"/>
          <p:cNvSpPr>
            <a:spLocks noGrp="1"/>
          </p:cNvSpPr>
          <p:nvPr>
            <p:ph type="ctrTitle"/>
          </p:nvPr>
        </p:nvSpPr>
        <p:spPr>
          <a:xfrm>
            <a:off x="457200" y="404664"/>
            <a:ext cx="8305800" cy="3010268"/>
          </a:xfrm>
        </p:spPr>
        <p:txBody>
          <a:bodyPr/>
          <a:lstStyle/>
          <a:p>
            <a:r>
              <a:rPr lang="ru-RU" sz="4000" dirty="0" smtClean="0">
                <a:solidFill>
                  <a:srgbClr val="FF0000"/>
                </a:solidFill>
              </a:rPr>
              <a:t>Классный час на тему: </a:t>
            </a:r>
            <a:r>
              <a:rPr lang="ru-RU" sz="7200" dirty="0" smtClean="0">
                <a:solidFill>
                  <a:srgbClr val="FF0000"/>
                </a:solidFill>
              </a:rPr>
              <a:t>«Вредные привычки!»</a:t>
            </a:r>
            <a:endParaRPr lang="ru-RU" sz="7200" dirty="0">
              <a:solidFill>
                <a:srgbClr val="FF0000"/>
              </a:solidFill>
            </a:endParaRPr>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9792" y="3573016"/>
            <a:ext cx="3456384" cy="2232248"/>
          </a:xfrm>
          <a:prstGeom prst="rect">
            <a:avLst/>
          </a:prstGeom>
        </p:spPr>
      </p:pic>
      <p:sp>
        <p:nvSpPr>
          <p:cNvPr id="6" name="TextBox 5"/>
          <p:cNvSpPr txBox="1"/>
          <p:nvPr/>
        </p:nvSpPr>
        <p:spPr>
          <a:xfrm>
            <a:off x="4283968" y="5980638"/>
            <a:ext cx="882678" cy="369332"/>
          </a:xfrm>
          <a:prstGeom prst="rect">
            <a:avLst/>
          </a:prstGeom>
          <a:noFill/>
        </p:spPr>
        <p:txBody>
          <a:bodyPr wrap="none" rtlCol="0">
            <a:spAutoFit/>
          </a:bodyPr>
          <a:lstStyle/>
          <a:p>
            <a:r>
              <a:rPr lang="ru-RU" dirty="0" smtClean="0">
                <a:latin typeface="Arial" panose="020B0604020202020204" pitchFamily="34" charset="0"/>
                <a:cs typeface="Arial" panose="020B0604020202020204" pitchFamily="34" charset="0"/>
              </a:rPr>
              <a:t>2021 г.</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4849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2348880"/>
            <a:ext cx="7560840" cy="4248472"/>
          </a:xfrm>
          <a:prstGeom prst="rect">
            <a:avLst/>
          </a:prstGeom>
        </p:spPr>
      </p:pic>
      <p:sp>
        <p:nvSpPr>
          <p:cNvPr id="2" name="Объект 1"/>
          <p:cNvSpPr>
            <a:spLocks noGrp="1"/>
          </p:cNvSpPr>
          <p:nvPr>
            <p:ph idx="1"/>
          </p:nvPr>
        </p:nvSpPr>
        <p:spPr>
          <a:xfrm>
            <a:off x="457200" y="1124744"/>
            <a:ext cx="8229600" cy="4971256"/>
          </a:xfrm>
        </p:spPr>
        <p:txBody>
          <a:bodyPr/>
          <a:lstStyle/>
          <a:p>
            <a:r>
              <a:rPr lang="ru-RU" b="1" i="1" u="sng" dirty="0"/>
              <a:t>Курение табака (никотинизм</a:t>
            </a:r>
            <a:r>
              <a:rPr lang="ru-RU" i="1" dirty="0"/>
              <a:t>) </a:t>
            </a:r>
            <a:r>
              <a:rPr lang="ru-RU" dirty="0"/>
              <a:t>— вредная привычка, </a:t>
            </a:r>
            <a:r>
              <a:rPr lang="ru-RU" dirty="0">
                <a:solidFill>
                  <a:schemeClr val="accent3">
                    <a:lumMod val="60000"/>
                    <a:lumOff val="40000"/>
                  </a:schemeClr>
                </a:solidFill>
              </a:rPr>
              <a:t>заключающаяся во вдыхании дыма тлеющего табака</a:t>
            </a:r>
            <a:r>
              <a:rPr lang="ru-RU" dirty="0"/>
              <a:t>. Можно сказать, что это одна из форм </a:t>
            </a:r>
            <a:r>
              <a:rPr lang="ru-RU" b="1" dirty="0">
                <a:solidFill>
                  <a:srgbClr val="FFFF00"/>
                </a:solidFill>
              </a:rPr>
              <a:t>токсикомании. </a:t>
            </a:r>
            <a:r>
              <a:rPr lang="ru-RU" dirty="0"/>
              <a:t>Курение оказывает отрицательное влияние на здоровье курильщиков и окружающих лиц.</a:t>
            </a:r>
          </a:p>
          <a:p>
            <a:endParaRPr lang="ru-RU" dirty="0"/>
          </a:p>
        </p:txBody>
      </p:sp>
      <p:sp>
        <p:nvSpPr>
          <p:cNvPr id="3" name="Заголовок 2"/>
          <p:cNvSpPr>
            <a:spLocks noGrp="1"/>
          </p:cNvSpPr>
          <p:nvPr>
            <p:ph type="title"/>
          </p:nvPr>
        </p:nvSpPr>
        <p:spPr>
          <a:xfrm>
            <a:off x="457200" y="152400"/>
            <a:ext cx="8229600" cy="900336"/>
          </a:xfrm>
        </p:spPr>
        <p:txBody>
          <a:bodyPr/>
          <a:lstStyle/>
          <a:p>
            <a:pPr algn="ctr"/>
            <a:r>
              <a:rPr lang="ru-RU" dirty="0" smtClean="0">
                <a:solidFill>
                  <a:srgbClr val="FF0000"/>
                </a:solidFill>
              </a:rPr>
              <a:t>Курение</a:t>
            </a:r>
            <a:endParaRPr lang="ru-RU" dirty="0">
              <a:solidFill>
                <a:srgbClr val="FF0000"/>
              </a:solidFill>
            </a:endParaRPr>
          </a:p>
        </p:txBody>
      </p:sp>
    </p:spTree>
    <p:extLst>
      <p:ext uri="{BB962C8B-B14F-4D97-AF65-F5344CB8AC3E}">
        <p14:creationId xmlns:p14="http://schemas.microsoft.com/office/powerpoint/2010/main" val="3583653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80728"/>
            <a:ext cx="8229600" cy="5472608"/>
          </a:xfrm>
        </p:spPr>
        <p:txBody>
          <a:bodyPr>
            <a:normAutofit fontScale="92500" lnSpcReduction="10000"/>
          </a:bodyPr>
          <a:lstStyle/>
          <a:p>
            <a:r>
              <a:rPr lang="ru-RU" dirty="0">
                <a:solidFill>
                  <a:schemeClr val="tx2">
                    <a:lumMod val="10000"/>
                  </a:schemeClr>
                </a:solidFill>
                <a:latin typeface="Bookman Old Style" pitchFamily="18" charset="0"/>
              </a:rPr>
              <a:t>Курение - самая распространенная причина преждевременной смерти и потери работоспособности.</a:t>
            </a:r>
          </a:p>
          <a:p>
            <a:r>
              <a:rPr lang="ru-RU" dirty="0">
                <a:latin typeface="Bookman Old Style" pitchFamily="18" charset="0"/>
              </a:rPr>
              <a:t>В целом в мире</a:t>
            </a:r>
            <a:r>
              <a:rPr lang="ru-RU" dirty="0">
                <a:solidFill>
                  <a:schemeClr val="bg1"/>
                </a:solidFill>
                <a:latin typeface="Bookman Old Style" pitchFamily="18" charset="0"/>
              </a:rPr>
              <a:t> </a:t>
            </a:r>
            <a:r>
              <a:rPr lang="ru-RU" b="1" dirty="0">
                <a:solidFill>
                  <a:schemeClr val="bg1"/>
                </a:solidFill>
                <a:latin typeface="Bookman Old Style" pitchFamily="18" charset="0"/>
              </a:rPr>
              <a:t>курение убивает более 3 млн</a:t>
            </a:r>
            <a:r>
              <a:rPr lang="ru-RU" b="1" dirty="0" smtClean="0">
                <a:solidFill>
                  <a:schemeClr val="bg1"/>
                </a:solidFill>
                <a:latin typeface="Bookman Old Style" pitchFamily="18" charset="0"/>
              </a:rPr>
              <a:t>. </a:t>
            </a:r>
            <a:r>
              <a:rPr lang="ru-RU" dirty="0" smtClean="0">
                <a:solidFill>
                  <a:schemeClr val="bg1">
                    <a:lumMod val="95000"/>
                    <a:lumOff val="5000"/>
                  </a:schemeClr>
                </a:solidFill>
                <a:latin typeface="Bookman Old Style" pitchFamily="18" charset="0"/>
              </a:rPr>
              <a:t>человек </a:t>
            </a:r>
            <a:r>
              <a:rPr lang="ru-RU" b="1" dirty="0" smtClean="0">
                <a:solidFill>
                  <a:schemeClr val="bg1">
                    <a:lumMod val="95000"/>
                    <a:lumOff val="5000"/>
                  </a:schemeClr>
                </a:solidFill>
                <a:latin typeface="Bookman Old Style" pitchFamily="18" charset="0"/>
              </a:rPr>
              <a:t> </a:t>
            </a:r>
            <a:r>
              <a:rPr lang="ru-RU" dirty="0" smtClean="0">
                <a:solidFill>
                  <a:schemeClr val="bg1">
                    <a:lumMod val="95000"/>
                    <a:lumOff val="5000"/>
                  </a:schemeClr>
                </a:solidFill>
                <a:latin typeface="Bookman Old Style" pitchFamily="18" charset="0"/>
              </a:rPr>
              <a:t>в </a:t>
            </a:r>
            <a:r>
              <a:rPr lang="ru-RU" dirty="0">
                <a:solidFill>
                  <a:schemeClr val="bg1">
                    <a:lumMod val="95000"/>
                    <a:lumOff val="5000"/>
                  </a:schemeClr>
                </a:solidFill>
                <a:latin typeface="Bookman Old Style" pitchFamily="18" charset="0"/>
              </a:rPr>
              <a:t>год </a:t>
            </a:r>
            <a:r>
              <a:rPr lang="ru-RU" dirty="0">
                <a:latin typeface="Bookman Old Style" pitchFamily="18" charset="0"/>
              </a:rPr>
              <a:t>и если такая тенденция сохранится, то к 2020 г. это количество может достичь 10 млн. </a:t>
            </a:r>
            <a:r>
              <a:rPr lang="ru-RU" dirty="0">
                <a:solidFill>
                  <a:schemeClr val="bg1">
                    <a:lumMod val="95000"/>
                    <a:lumOff val="5000"/>
                  </a:schemeClr>
                </a:solidFill>
                <a:latin typeface="Bookman Old Style" pitchFamily="18" charset="0"/>
              </a:rPr>
              <a:t>Недавние международные исследования показали, что курение укорачивает жизнь в среднем на </a:t>
            </a:r>
            <a:r>
              <a:rPr lang="ru-RU" b="1" dirty="0">
                <a:solidFill>
                  <a:schemeClr val="bg1"/>
                </a:solidFill>
                <a:latin typeface="Bookman Old Style" pitchFamily="18" charset="0"/>
              </a:rPr>
              <a:t>20-25 лет.</a:t>
            </a:r>
          </a:p>
          <a:p>
            <a:r>
              <a:rPr lang="ru-RU" dirty="0">
                <a:latin typeface="Bookman Old Style" pitchFamily="18" charset="0"/>
              </a:rPr>
              <a:t>На сегодняшний день в России </a:t>
            </a:r>
            <a:r>
              <a:rPr lang="ru-RU" dirty="0" smtClean="0">
                <a:latin typeface="Bookman Old Style" pitchFamily="18" charset="0"/>
              </a:rPr>
              <a:t>курят</a:t>
            </a:r>
          </a:p>
          <a:p>
            <a:r>
              <a:rPr lang="ru-RU" b="1" dirty="0" smtClean="0">
                <a:latin typeface="Bookman Old Style" pitchFamily="18" charset="0"/>
              </a:rPr>
              <a:t> </a:t>
            </a:r>
            <a:r>
              <a:rPr lang="ru-RU" sz="2500" b="1" dirty="0">
                <a:solidFill>
                  <a:srgbClr val="0070C0"/>
                </a:solidFill>
                <a:latin typeface="Bookman Old Style" pitchFamily="18" charset="0"/>
              </a:rPr>
              <a:t>67% мужчин,</a:t>
            </a:r>
            <a:r>
              <a:rPr lang="ru-RU" sz="2500" b="1" dirty="0">
                <a:solidFill>
                  <a:schemeClr val="accent6">
                    <a:lumMod val="50000"/>
                  </a:schemeClr>
                </a:solidFill>
                <a:latin typeface="Bookman Old Style" pitchFamily="18" charset="0"/>
              </a:rPr>
              <a:t> </a:t>
            </a:r>
            <a:r>
              <a:rPr lang="ru-RU" sz="2500" b="1" dirty="0">
                <a:solidFill>
                  <a:schemeClr val="accent4">
                    <a:lumMod val="60000"/>
                    <a:lumOff val="40000"/>
                  </a:schemeClr>
                </a:solidFill>
                <a:latin typeface="Bookman Old Style" pitchFamily="18" charset="0"/>
              </a:rPr>
              <a:t>40% женщин </a:t>
            </a:r>
            <a:r>
              <a:rPr lang="ru-RU" sz="2500" b="1" dirty="0">
                <a:solidFill>
                  <a:srgbClr val="92D050"/>
                </a:solidFill>
                <a:latin typeface="Bookman Old Style" pitchFamily="18" charset="0"/>
              </a:rPr>
              <a:t>и 50% </a:t>
            </a:r>
            <a:r>
              <a:rPr lang="ru-RU" sz="2500" b="1" dirty="0" smtClean="0">
                <a:solidFill>
                  <a:srgbClr val="92D050"/>
                </a:solidFill>
                <a:latin typeface="Bookman Old Style" pitchFamily="18" charset="0"/>
              </a:rPr>
              <a:t>подростков</a:t>
            </a:r>
            <a:r>
              <a:rPr lang="ru-RU" sz="2500" b="1" dirty="0">
                <a:latin typeface="Bookman Old Style" pitchFamily="18" charset="0"/>
              </a:rPr>
              <a:t>.</a:t>
            </a:r>
            <a:endParaRPr lang="ru-RU" sz="2500" b="1" dirty="0" smtClean="0">
              <a:latin typeface="Bookman Old Style" pitchFamily="18" charset="0"/>
            </a:endParaRPr>
          </a:p>
          <a:p>
            <a:r>
              <a:rPr lang="ru-RU" b="1" i="1" dirty="0" smtClean="0">
                <a:solidFill>
                  <a:schemeClr val="bg1"/>
                </a:solidFill>
                <a:latin typeface="Bookman Old Style" pitchFamily="18" charset="0"/>
              </a:rPr>
              <a:t>500 </a:t>
            </a:r>
            <a:r>
              <a:rPr lang="ru-RU" b="1" i="1" dirty="0">
                <a:solidFill>
                  <a:schemeClr val="bg1"/>
                </a:solidFill>
                <a:latin typeface="Bookman Old Style" pitchFamily="18" charset="0"/>
              </a:rPr>
              <a:t>000 человек ежегодно умирают от курения в России. Каждый 10-й умирающий в мире от курения россиянин.</a:t>
            </a:r>
          </a:p>
          <a:p>
            <a:endParaRPr lang="ru-RU" dirty="0"/>
          </a:p>
        </p:txBody>
      </p:sp>
      <p:sp>
        <p:nvSpPr>
          <p:cNvPr id="3" name="Заголовок 2"/>
          <p:cNvSpPr>
            <a:spLocks noGrp="1"/>
          </p:cNvSpPr>
          <p:nvPr>
            <p:ph type="title"/>
          </p:nvPr>
        </p:nvSpPr>
        <p:spPr>
          <a:xfrm>
            <a:off x="457200" y="152400"/>
            <a:ext cx="8229600" cy="900336"/>
          </a:xfrm>
        </p:spPr>
        <p:txBody>
          <a:bodyPr/>
          <a:lstStyle/>
          <a:p>
            <a:pPr algn="ctr"/>
            <a:r>
              <a:rPr lang="ru-RU" b="1" dirty="0">
                <a:solidFill>
                  <a:schemeClr val="tx2">
                    <a:lumMod val="75000"/>
                  </a:schemeClr>
                </a:solidFill>
                <a:effectLst/>
              </a:rPr>
              <a:t>Общие сведения</a:t>
            </a:r>
            <a:endParaRPr lang="ru-RU" dirty="0">
              <a:solidFill>
                <a:schemeClr val="tx2">
                  <a:lumMod val="75000"/>
                </a:schemeClr>
              </a:solidFill>
            </a:endParaRPr>
          </a:p>
        </p:txBody>
      </p:sp>
    </p:spTree>
    <p:extLst>
      <p:ext uri="{BB962C8B-B14F-4D97-AF65-F5344CB8AC3E}">
        <p14:creationId xmlns:p14="http://schemas.microsoft.com/office/powerpoint/2010/main" val="1763471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24744"/>
            <a:ext cx="8229600" cy="4971256"/>
          </a:xfrm>
        </p:spPr>
        <p:txBody>
          <a:bodyPr/>
          <a:lstStyle/>
          <a:p>
            <a:r>
              <a:rPr lang="ru-RU" dirty="0"/>
              <a:t>Самой грозной расплатой за курение считается рак легких, почек. Серьезную опасность представляет табак для сердца, курение вызывает обизвесткование сосудов, негативное воздействие на потребление кислорода. Никотин – непосредственная причина ампутации ног. </a:t>
            </a:r>
            <a:endParaRPr lang="ru-RU" dirty="0" smtClean="0"/>
          </a:p>
          <a:p>
            <a:endParaRPr lang="ru-RU" dirty="0"/>
          </a:p>
        </p:txBody>
      </p:sp>
      <p:sp>
        <p:nvSpPr>
          <p:cNvPr id="3" name="Заголовок 2"/>
          <p:cNvSpPr>
            <a:spLocks noGrp="1"/>
          </p:cNvSpPr>
          <p:nvPr>
            <p:ph type="title"/>
          </p:nvPr>
        </p:nvSpPr>
        <p:spPr>
          <a:xfrm>
            <a:off x="457200" y="152400"/>
            <a:ext cx="8229600" cy="900336"/>
          </a:xfrm>
        </p:spPr>
        <p:txBody>
          <a:bodyPr/>
          <a:lstStyle/>
          <a:p>
            <a:pPr algn="ctr"/>
            <a:r>
              <a:rPr lang="ru-RU" dirty="0" smtClean="0">
                <a:solidFill>
                  <a:srgbClr val="FF0000"/>
                </a:solidFill>
              </a:rPr>
              <a:t>Вред курения.</a:t>
            </a:r>
            <a:endParaRPr lang="ru-RU" dirty="0">
              <a:solidFill>
                <a:srgbClr val="FF0000"/>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3805981"/>
            <a:ext cx="4104456" cy="2705612"/>
          </a:xfrm>
          <a:prstGeom prst="rect">
            <a:avLst/>
          </a:prstGeom>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78439" y="3798627"/>
            <a:ext cx="3732064" cy="2712966"/>
          </a:xfrm>
          <a:prstGeom prst="rect">
            <a:avLst/>
          </a:prstGeom>
        </p:spPr>
      </p:pic>
    </p:spTree>
    <p:extLst>
      <p:ext uri="{BB962C8B-B14F-4D97-AF65-F5344CB8AC3E}">
        <p14:creationId xmlns:p14="http://schemas.microsoft.com/office/powerpoint/2010/main" val="1912915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algn="ctr" eaLnBrk="1" hangingPunct="1"/>
            <a:r>
              <a:rPr lang="ru-RU" sz="3600" b="1" dirty="0" smtClean="0"/>
              <a:t>При  пассивном  курении  некурящий человек  страдает  больше</a:t>
            </a:r>
          </a:p>
        </p:txBody>
      </p:sp>
      <p:pic>
        <p:nvPicPr>
          <p:cNvPr id="11267" name="Picture 5" descr="{60948C64-3001-4DCF-9C4C-9B1925FD6C4A}"/>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115616" y="1412776"/>
            <a:ext cx="6840538" cy="4968875"/>
          </a:xfrm>
        </p:spPr>
      </p:pic>
    </p:spTree>
    <p:extLst>
      <p:ext uri="{BB962C8B-B14F-4D97-AF65-F5344CB8AC3E}">
        <p14:creationId xmlns:p14="http://schemas.microsoft.com/office/powerpoint/2010/main" val="381340112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27584" y="3429000"/>
            <a:ext cx="3168352" cy="2448272"/>
          </a:xfrm>
        </p:spPr>
      </p:pic>
      <p:sp>
        <p:nvSpPr>
          <p:cNvPr id="3" name="Заголовок 2"/>
          <p:cNvSpPr>
            <a:spLocks noGrp="1"/>
          </p:cNvSpPr>
          <p:nvPr>
            <p:ph type="title"/>
          </p:nvPr>
        </p:nvSpPr>
        <p:spPr>
          <a:xfrm>
            <a:off x="457200" y="152400"/>
            <a:ext cx="8229600" cy="3204592"/>
          </a:xfrm>
        </p:spPr>
        <p:txBody>
          <a:bodyPr>
            <a:noAutofit/>
          </a:bodyPr>
          <a:lstStyle/>
          <a:p>
            <a:pPr algn="ctr"/>
            <a:r>
              <a:rPr lang="ru-RU" sz="2800" b="1" dirty="0" smtClean="0">
                <a:effectLst/>
              </a:rPr>
              <a:t>Нет  такого  </a:t>
            </a:r>
            <a:r>
              <a:rPr lang="ru-RU" sz="2800" b="1" dirty="0">
                <a:effectLst/>
              </a:rPr>
              <a:t>органа, который </a:t>
            </a:r>
            <a:r>
              <a:rPr lang="ru-RU" sz="2800" b="1" dirty="0" smtClean="0">
                <a:effectLst/>
              </a:rPr>
              <a:t> бы  </a:t>
            </a:r>
            <a:r>
              <a:rPr lang="ru-RU" sz="2800" b="1" dirty="0">
                <a:effectLst/>
              </a:rPr>
              <a:t>не </a:t>
            </a:r>
            <a:r>
              <a:rPr lang="ru-RU" sz="2800" b="1" dirty="0" smtClean="0">
                <a:effectLst/>
              </a:rPr>
              <a:t> поражался </a:t>
            </a:r>
            <a:r>
              <a:rPr lang="ru-RU" sz="2800" b="1" dirty="0">
                <a:effectLst/>
              </a:rPr>
              <a:t>табаком: </a:t>
            </a:r>
            <a:r>
              <a:rPr lang="ru-RU" sz="2800" b="1" dirty="0" smtClean="0">
                <a:effectLst/>
              </a:rPr>
              <a:t>почки  </a:t>
            </a:r>
            <a:r>
              <a:rPr lang="ru-RU" sz="2800" b="1" dirty="0">
                <a:effectLst/>
              </a:rPr>
              <a:t>и </a:t>
            </a:r>
            <a:r>
              <a:rPr lang="ru-RU" sz="2800" b="1" dirty="0" smtClean="0">
                <a:effectLst/>
              </a:rPr>
              <a:t> мочевой  пузырь</a:t>
            </a:r>
            <a:r>
              <a:rPr lang="ru-RU" sz="2800" b="1" dirty="0">
                <a:effectLst/>
              </a:rPr>
              <a:t>, половые железы </a:t>
            </a:r>
            <a:r>
              <a:rPr lang="ru-RU" sz="2800" b="1" dirty="0" smtClean="0">
                <a:effectLst/>
              </a:rPr>
              <a:t> и  кровеносные  сосуды</a:t>
            </a:r>
            <a:r>
              <a:rPr lang="ru-RU" sz="2800" b="1" dirty="0">
                <a:effectLst/>
              </a:rPr>
              <a:t>, головной </a:t>
            </a:r>
            <a:r>
              <a:rPr lang="ru-RU" sz="2800" b="1" dirty="0" smtClean="0">
                <a:effectLst/>
              </a:rPr>
              <a:t> мозг </a:t>
            </a:r>
            <a:r>
              <a:rPr lang="ru-RU" sz="2800" b="1" dirty="0">
                <a:effectLst/>
              </a:rPr>
              <a:t>и печень.</a:t>
            </a:r>
            <a:r>
              <a:rPr lang="ru-RU" sz="2800" b="1" dirty="0"/>
              <a:t/>
            </a:r>
            <a:br>
              <a:rPr lang="ru-RU" sz="2800" b="1" dirty="0"/>
            </a:br>
            <a:r>
              <a:rPr lang="ru-RU" sz="2800" b="1" dirty="0">
                <a:solidFill>
                  <a:srgbClr val="FFFF00"/>
                </a:solidFill>
                <a:effectLst/>
              </a:rPr>
              <a:t>Смертельная </a:t>
            </a:r>
            <a:r>
              <a:rPr lang="ru-RU" sz="2800" b="1" dirty="0" smtClean="0">
                <a:solidFill>
                  <a:srgbClr val="FFFF00"/>
                </a:solidFill>
                <a:effectLst/>
              </a:rPr>
              <a:t> доза  для  взрослого  человека содержится  </a:t>
            </a:r>
            <a:r>
              <a:rPr lang="ru-RU" sz="2800" b="1" dirty="0">
                <a:solidFill>
                  <a:srgbClr val="FFFF00"/>
                </a:solidFill>
                <a:effectLst/>
              </a:rPr>
              <a:t>в </a:t>
            </a:r>
            <a:r>
              <a:rPr lang="ru-RU" sz="2800" b="1" dirty="0" smtClean="0">
                <a:solidFill>
                  <a:srgbClr val="FFFF00"/>
                </a:solidFill>
                <a:effectLst/>
              </a:rPr>
              <a:t> одной  </a:t>
            </a:r>
            <a:r>
              <a:rPr lang="ru-RU" sz="2800" b="1" dirty="0">
                <a:solidFill>
                  <a:srgbClr val="FFFF00"/>
                </a:solidFill>
                <a:effectLst/>
              </a:rPr>
              <a:t>пачке сигарет</a:t>
            </a:r>
            <a:r>
              <a:rPr lang="ru-RU" sz="2800" b="1" dirty="0" smtClean="0">
                <a:solidFill>
                  <a:srgbClr val="FFFF00"/>
                </a:solidFill>
                <a:effectLst/>
              </a:rPr>
              <a:t>,  </a:t>
            </a:r>
            <a:r>
              <a:rPr lang="ru-RU" sz="2800" b="1" dirty="0">
                <a:solidFill>
                  <a:srgbClr val="FFFF00"/>
                </a:solidFill>
                <a:effectLst/>
              </a:rPr>
              <a:t>если </a:t>
            </a:r>
            <a:r>
              <a:rPr lang="ru-RU" sz="2800" b="1" dirty="0" smtClean="0">
                <a:solidFill>
                  <a:srgbClr val="FFFF00"/>
                </a:solidFill>
                <a:effectLst/>
              </a:rPr>
              <a:t> её выкурить  </a:t>
            </a:r>
            <a:r>
              <a:rPr lang="ru-RU" sz="2800" b="1" dirty="0">
                <a:solidFill>
                  <a:srgbClr val="FFFF00"/>
                </a:solidFill>
                <a:effectLst/>
              </a:rPr>
              <a:t>сразу</a:t>
            </a:r>
            <a:r>
              <a:rPr lang="ru-RU" sz="2800" b="1" dirty="0" smtClean="0">
                <a:solidFill>
                  <a:srgbClr val="FFFF00"/>
                </a:solidFill>
                <a:effectLst/>
              </a:rPr>
              <a:t>,  </a:t>
            </a:r>
            <a:r>
              <a:rPr lang="ru-RU" sz="2800" b="1" dirty="0">
                <a:solidFill>
                  <a:srgbClr val="FFFF00"/>
                </a:solidFill>
                <a:effectLst/>
              </a:rPr>
              <a:t>а для </a:t>
            </a:r>
            <a:r>
              <a:rPr lang="ru-RU" sz="2800" b="1" dirty="0" smtClean="0">
                <a:solidFill>
                  <a:srgbClr val="FFFF00"/>
                </a:solidFill>
                <a:effectLst/>
              </a:rPr>
              <a:t> подростков  — </a:t>
            </a:r>
            <a:r>
              <a:rPr lang="ru-RU" sz="2800" b="1" dirty="0">
                <a:solidFill>
                  <a:srgbClr val="FFFF00"/>
                </a:solidFill>
                <a:effectLst/>
              </a:rPr>
              <a:t>полпачки.</a:t>
            </a:r>
            <a:endParaRPr lang="ru-RU" sz="2800" b="1" dirty="0">
              <a:solidFill>
                <a:srgbClr val="FFFF00"/>
              </a:solidFill>
            </a:endParaRPr>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6136" y="3356992"/>
            <a:ext cx="2376264" cy="2952328"/>
          </a:xfrm>
          <a:prstGeom prst="rect">
            <a:avLst/>
          </a:prstGeom>
        </p:spPr>
      </p:pic>
    </p:spTree>
    <p:extLst>
      <p:ext uri="{BB962C8B-B14F-4D97-AF65-F5344CB8AC3E}">
        <p14:creationId xmlns:p14="http://schemas.microsoft.com/office/powerpoint/2010/main" val="3688057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113CC2FF-72B8-49C3-8B82-23BAA4DDAF5D}"/>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467544" y="260648"/>
            <a:ext cx="8353425" cy="6232525"/>
          </a:xfrm>
        </p:spPr>
      </p:pic>
    </p:spTree>
    <p:extLst>
      <p:ext uri="{BB962C8B-B14F-4D97-AF65-F5344CB8AC3E}">
        <p14:creationId xmlns:p14="http://schemas.microsoft.com/office/powerpoint/2010/main" val="392862850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p:nvPr>
        </p:nvSpPr>
        <p:spPr>
          <a:xfrm>
            <a:off x="685800" y="152400"/>
            <a:ext cx="7696200" cy="6444952"/>
          </a:xfrm>
        </p:spPr>
        <p:txBody>
          <a:bodyPr>
            <a:normAutofit fontScale="70000" lnSpcReduction="20000"/>
          </a:bodyPr>
          <a:lstStyle/>
          <a:p>
            <a:pPr>
              <a:lnSpc>
                <a:spcPct val="80000"/>
              </a:lnSpc>
              <a:defRPr/>
            </a:pPr>
            <a:endParaRPr lang="ru-RU" sz="2800" b="1" dirty="0" smtClean="0">
              <a:solidFill>
                <a:srgbClr val="FF0000"/>
              </a:solidFill>
            </a:endParaRPr>
          </a:p>
          <a:p>
            <a:pPr>
              <a:lnSpc>
                <a:spcPct val="80000"/>
              </a:lnSpc>
              <a:defRPr/>
            </a:pPr>
            <a:endParaRPr lang="ru-RU" sz="2800" b="1" dirty="0" smtClean="0">
              <a:solidFill>
                <a:srgbClr val="FF0000"/>
              </a:solidFill>
            </a:endParaRPr>
          </a:p>
          <a:p>
            <a:pPr>
              <a:lnSpc>
                <a:spcPct val="80000"/>
              </a:lnSpc>
              <a:defRPr/>
            </a:pPr>
            <a:r>
              <a:rPr lang="ru-RU" sz="3100" b="1" dirty="0" smtClean="0">
                <a:solidFill>
                  <a:srgbClr val="FFFF00"/>
                </a:solidFill>
              </a:rPr>
              <a:t>В глубокой древности познакомился человек с необычным веселящим действием некоторых напитков. Самое обычное молоко, мед, соки плодов, постояв на солнце, меняли не только свой внешний вид, вкус, но приобретали способность возбуждать, вселять ощущение легкости, беззаботности, благополучия. Не сразу люди заметили, что на следующий день человек расплачивался головной болью, разбитостью, дурным настроением. Разумеется, наши далекие предки и догадываться не могли какого страшного врага они приобрели.  К сожалению, Печальные последствия употребления спиртного привлекали к себе меньше внимания, чем улучшения настроения, сопутствующее употреблению алкоголя. </a:t>
            </a:r>
          </a:p>
          <a:p>
            <a:pPr>
              <a:lnSpc>
                <a:spcPct val="80000"/>
              </a:lnSpc>
              <a:defRPr/>
            </a:pPr>
            <a:r>
              <a:rPr lang="ru-RU" sz="3100" b="1" dirty="0" smtClean="0">
                <a:solidFill>
                  <a:srgbClr val="FFFF00"/>
                </a:solidFill>
              </a:rPr>
              <a:t>Исследования ученых доказали, что у юношей и девушек  алкоголизм как тяжелая, трудно излечимая болезнь возникает и развивается в  </a:t>
            </a:r>
          </a:p>
          <a:p>
            <a:pPr>
              <a:lnSpc>
                <a:spcPct val="80000"/>
              </a:lnSpc>
              <a:buNone/>
              <a:defRPr/>
            </a:pPr>
            <a:r>
              <a:rPr lang="ru-RU" sz="3100" b="1" dirty="0" smtClean="0">
                <a:solidFill>
                  <a:srgbClr val="FFFF00"/>
                </a:solidFill>
              </a:rPr>
              <a:t>    ЧЕТЫРЕ раза быстрее, чем у взрослых.  Разрушение</a:t>
            </a:r>
          </a:p>
          <a:p>
            <a:pPr>
              <a:lnSpc>
                <a:spcPct val="80000"/>
              </a:lnSpc>
              <a:buNone/>
              <a:defRPr/>
            </a:pPr>
            <a:r>
              <a:rPr lang="ru-RU" sz="3100" b="1" dirty="0" smtClean="0">
                <a:solidFill>
                  <a:srgbClr val="FFFF00"/>
                </a:solidFill>
              </a:rPr>
              <a:t>     личности также происходит гораздо быстрее.</a:t>
            </a:r>
          </a:p>
          <a:p>
            <a:pPr>
              <a:lnSpc>
                <a:spcPct val="80000"/>
              </a:lnSpc>
              <a:buNone/>
              <a:defRPr/>
            </a:pPr>
            <a:endParaRPr lang="ru-RU" sz="3100" b="1" dirty="0" smtClean="0">
              <a:solidFill>
                <a:srgbClr val="FFFF00"/>
              </a:solidFill>
            </a:endParaRPr>
          </a:p>
          <a:p>
            <a:pPr>
              <a:lnSpc>
                <a:spcPct val="80000"/>
              </a:lnSpc>
              <a:defRPr/>
            </a:pPr>
            <a:r>
              <a:rPr lang="ru-RU" sz="3100" b="1" dirty="0" smtClean="0">
                <a:solidFill>
                  <a:srgbClr val="FFFF00"/>
                </a:solidFill>
              </a:rPr>
              <a:t> Не лишне повторить, что при употреблении вина у девушек и юношей поражаются все органы, но особенно ранимы центральная нервная система, резко падает память, нарушается психика, снижается контроль за своими действиями …</a:t>
            </a:r>
          </a:p>
          <a:p>
            <a:endParaRPr lang="ru-RU" sz="3100" dirty="0">
              <a:solidFill>
                <a:srgbClr val="FF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95536" y="304800"/>
            <a:ext cx="7186364" cy="747936"/>
          </a:xfrm>
        </p:spPr>
        <p:txBody>
          <a:bodyPr/>
          <a:lstStyle/>
          <a:p>
            <a:pPr marL="54864" indent="0" algn="ctr" eaLnBrk="1" fontAlgn="auto" hangingPunct="1">
              <a:spcAft>
                <a:spcPts val="0"/>
              </a:spcAft>
              <a:defRPr/>
            </a:pPr>
            <a:r>
              <a:rPr lang="ru-RU" b="1" dirty="0">
                <a:solidFill>
                  <a:srgbClr val="0000FF"/>
                </a:solidFill>
                <a:latin typeface="Algerian" pitchFamily="82" charset="0"/>
              </a:rPr>
              <a:t>О пьянстве </a:t>
            </a:r>
            <a:r>
              <a:rPr lang="ru-RU" b="1" dirty="0" smtClean="0">
                <a:solidFill>
                  <a:srgbClr val="0000FF"/>
                </a:solidFill>
                <a:latin typeface="Algerian" pitchFamily="82" charset="0"/>
              </a:rPr>
              <a:t>и  алкоголизме.</a:t>
            </a:r>
            <a:endParaRPr lang="ru-RU" b="1" dirty="0">
              <a:solidFill>
                <a:srgbClr val="0000FF"/>
              </a:solidFill>
              <a:latin typeface="Algerian" pitchFamily="82" charset="0"/>
            </a:endParaRPr>
          </a:p>
        </p:txBody>
      </p:sp>
      <p:pic>
        <p:nvPicPr>
          <p:cNvPr id="11267" name="Picture 3" descr="girl">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447800"/>
            <a:ext cx="2438400" cy="225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спирт">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4648200"/>
            <a:ext cx="2565400" cy="169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подростки">
            <a:hlinkClick r:id="rId6" action="ppaction://hlinksldjump"/>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54925" y="381000"/>
            <a:ext cx="12414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6"/>
          <p:cNvSpPr txBox="1">
            <a:spLocks noChangeArrowheads="1"/>
          </p:cNvSpPr>
          <p:nvPr/>
        </p:nvSpPr>
        <p:spPr bwMode="auto">
          <a:xfrm>
            <a:off x="3429000" y="1341437"/>
            <a:ext cx="372903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Stencil" pitchFamily="82" charset="0"/>
              </a:defRPr>
            </a:lvl1pPr>
            <a:lvl2pPr marL="742950" indent="-285750" eaLnBrk="0" hangingPunct="0">
              <a:defRPr sz="2400">
                <a:solidFill>
                  <a:schemeClr val="tx1"/>
                </a:solidFill>
                <a:latin typeface="Stencil" pitchFamily="82" charset="0"/>
              </a:defRPr>
            </a:lvl2pPr>
            <a:lvl3pPr marL="1143000" indent="-228600" eaLnBrk="0" hangingPunct="0">
              <a:defRPr sz="2400">
                <a:solidFill>
                  <a:schemeClr val="tx1"/>
                </a:solidFill>
                <a:latin typeface="Stencil" pitchFamily="82" charset="0"/>
              </a:defRPr>
            </a:lvl3pPr>
            <a:lvl4pPr marL="1600200" indent="-228600" eaLnBrk="0" hangingPunct="0">
              <a:defRPr sz="2400">
                <a:solidFill>
                  <a:schemeClr val="tx1"/>
                </a:solidFill>
                <a:latin typeface="Stencil" pitchFamily="82" charset="0"/>
              </a:defRPr>
            </a:lvl4pPr>
            <a:lvl5pPr marL="2057400" indent="-228600" eaLnBrk="0" hangingPunct="0">
              <a:defRPr sz="2400">
                <a:solidFill>
                  <a:schemeClr val="tx1"/>
                </a:solidFill>
                <a:latin typeface="Stencil" pitchFamily="82" charset="0"/>
              </a:defRPr>
            </a:lvl5pPr>
            <a:lvl6pPr marL="2514600" indent="-228600" eaLnBrk="0" fontAlgn="base" hangingPunct="0">
              <a:spcBef>
                <a:spcPct val="0"/>
              </a:spcBef>
              <a:spcAft>
                <a:spcPct val="0"/>
              </a:spcAft>
              <a:defRPr sz="2400">
                <a:solidFill>
                  <a:schemeClr val="tx1"/>
                </a:solidFill>
                <a:latin typeface="Stencil" pitchFamily="82" charset="0"/>
              </a:defRPr>
            </a:lvl6pPr>
            <a:lvl7pPr marL="2971800" indent="-228600" eaLnBrk="0" fontAlgn="base" hangingPunct="0">
              <a:spcBef>
                <a:spcPct val="0"/>
              </a:spcBef>
              <a:spcAft>
                <a:spcPct val="0"/>
              </a:spcAft>
              <a:defRPr sz="2400">
                <a:solidFill>
                  <a:schemeClr val="tx1"/>
                </a:solidFill>
                <a:latin typeface="Stencil" pitchFamily="82" charset="0"/>
              </a:defRPr>
            </a:lvl7pPr>
            <a:lvl8pPr marL="3429000" indent="-228600" eaLnBrk="0" fontAlgn="base" hangingPunct="0">
              <a:spcBef>
                <a:spcPct val="0"/>
              </a:spcBef>
              <a:spcAft>
                <a:spcPct val="0"/>
              </a:spcAft>
              <a:defRPr sz="2400">
                <a:solidFill>
                  <a:schemeClr val="tx1"/>
                </a:solidFill>
                <a:latin typeface="Stencil" pitchFamily="82" charset="0"/>
              </a:defRPr>
            </a:lvl8pPr>
            <a:lvl9pPr marL="3886200" indent="-228600" eaLnBrk="0" fontAlgn="base" hangingPunct="0">
              <a:spcBef>
                <a:spcPct val="0"/>
              </a:spcBef>
              <a:spcAft>
                <a:spcPct val="0"/>
              </a:spcAft>
              <a:defRPr sz="2400">
                <a:solidFill>
                  <a:schemeClr val="tx1"/>
                </a:solidFill>
                <a:latin typeface="Stencil" pitchFamily="82" charset="0"/>
              </a:defRPr>
            </a:lvl9pPr>
          </a:lstStyle>
          <a:p>
            <a:pPr algn="ctr" eaLnBrk="1" hangingPunct="1">
              <a:spcBef>
                <a:spcPct val="50000"/>
              </a:spcBef>
            </a:pPr>
            <a:r>
              <a:rPr lang="ru-RU" b="1" u="sng" dirty="0">
                <a:solidFill>
                  <a:schemeClr val="tx2">
                    <a:lumMod val="75000"/>
                  </a:schemeClr>
                </a:solidFill>
              </a:rPr>
              <a:t>Пьянство</a:t>
            </a:r>
            <a:r>
              <a:rPr lang="ru-RU" b="1" dirty="0">
                <a:solidFill>
                  <a:schemeClr val="tx2">
                    <a:lumMod val="75000"/>
                  </a:schemeClr>
                </a:solidFill>
              </a:rPr>
              <a:t> - чрезмерное употребление алкоголя, разрушительно действующее на </a:t>
            </a:r>
            <a:r>
              <a:rPr lang="ru-RU" b="1" dirty="0" smtClean="0">
                <a:solidFill>
                  <a:schemeClr val="tx2">
                    <a:lumMod val="75000"/>
                  </a:schemeClr>
                </a:solidFill>
              </a:rPr>
              <a:t>человека</a:t>
            </a:r>
            <a:endParaRPr lang="ru-RU" b="1" dirty="0">
              <a:solidFill>
                <a:schemeClr val="tx2">
                  <a:lumMod val="75000"/>
                </a:schemeClr>
              </a:solidFill>
            </a:endParaRPr>
          </a:p>
        </p:txBody>
      </p:sp>
      <p:sp>
        <p:nvSpPr>
          <p:cNvPr id="11277" name="Text Box 13"/>
          <p:cNvSpPr txBox="1">
            <a:spLocks noChangeArrowheads="1"/>
          </p:cNvSpPr>
          <p:nvPr/>
        </p:nvSpPr>
        <p:spPr bwMode="auto">
          <a:xfrm>
            <a:off x="228600" y="4437112"/>
            <a:ext cx="4724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Stencil" pitchFamily="82" charset="0"/>
              </a:defRPr>
            </a:lvl1pPr>
            <a:lvl2pPr marL="742950" indent="-285750" eaLnBrk="0" hangingPunct="0">
              <a:defRPr sz="2400">
                <a:solidFill>
                  <a:schemeClr val="tx1"/>
                </a:solidFill>
                <a:latin typeface="Stencil" pitchFamily="82" charset="0"/>
              </a:defRPr>
            </a:lvl2pPr>
            <a:lvl3pPr marL="1143000" indent="-228600" eaLnBrk="0" hangingPunct="0">
              <a:defRPr sz="2400">
                <a:solidFill>
                  <a:schemeClr val="tx1"/>
                </a:solidFill>
                <a:latin typeface="Stencil" pitchFamily="82" charset="0"/>
              </a:defRPr>
            </a:lvl3pPr>
            <a:lvl4pPr marL="1600200" indent="-228600" eaLnBrk="0" hangingPunct="0">
              <a:defRPr sz="2400">
                <a:solidFill>
                  <a:schemeClr val="tx1"/>
                </a:solidFill>
                <a:latin typeface="Stencil" pitchFamily="82" charset="0"/>
              </a:defRPr>
            </a:lvl4pPr>
            <a:lvl5pPr marL="2057400" indent="-228600" eaLnBrk="0" hangingPunct="0">
              <a:defRPr sz="2400">
                <a:solidFill>
                  <a:schemeClr val="tx1"/>
                </a:solidFill>
                <a:latin typeface="Stencil" pitchFamily="82" charset="0"/>
              </a:defRPr>
            </a:lvl5pPr>
            <a:lvl6pPr marL="2514600" indent="-228600" eaLnBrk="0" fontAlgn="base" hangingPunct="0">
              <a:spcBef>
                <a:spcPct val="0"/>
              </a:spcBef>
              <a:spcAft>
                <a:spcPct val="0"/>
              </a:spcAft>
              <a:defRPr sz="2400">
                <a:solidFill>
                  <a:schemeClr val="tx1"/>
                </a:solidFill>
                <a:latin typeface="Stencil" pitchFamily="82" charset="0"/>
              </a:defRPr>
            </a:lvl6pPr>
            <a:lvl7pPr marL="2971800" indent="-228600" eaLnBrk="0" fontAlgn="base" hangingPunct="0">
              <a:spcBef>
                <a:spcPct val="0"/>
              </a:spcBef>
              <a:spcAft>
                <a:spcPct val="0"/>
              </a:spcAft>
              <a:defRPr sz="2400">
                <a:solidFill>
                  <a:schemeClr val="tx1"/>
                </a:solidFill>
                <a:latin typeface="Stencil" pitchFamily="82" charset="0"/>
              </a:defRPr>
            </a:lvl7pPr>
            <a:lvl8pPr marL="3429000" indent="-228600" eaLnBrk="0" fontAlgn="base" hangingPunct="0">
              <a:spcBef>
                <a:spcPct val="0"/>
              </a:spcBef>
              <a:spcAft>
                <a:spcPct val="0"/>
              </a:spcAft>
              <a:defRPr sz="2400">
                <a:solidFill>
                  <a:schemeClr val="tx1"/>
                </a:solidFill>
                <a:latin typeface="Stencil" pitchFamily="82" charset="0"/>
              </a:defRPr>
            </a:lvl8pPr>
            <a:lvl9pPr marL="3886200" indent="-228600" eaLnBrk="0" fontAlgn="base" hangingPunct="0">
              <a:spcBef>
                <a:spcPct val="0"/>
              </a:spcBef>
              <a:spcAft>
                <a:spcPct val="0"/>
              </a:spcAft>
              <a:defRPr sz="2400">
                <a:solidFill>
                  <a:schemeClr val="tx1"/>
                </a:solidFill>
                <a:latin typeface="Stencil" pitchFamily="82" charset="0"/>
              </a:defRPr>
            </a:lvl9pPr>
          </a:lstStyle>
          <a:p>
            <a:pPr algn="ctr" eaLnBrk="1" hangingPunct="1">
              <a:spcBef>
                <a:spcPct val="50000"/>
              </a:spcBef>
            </a:pPr>
            <a:r>
              <a:rPr lang="ru-RU" b="1" u="sng" dirty="0" smtClean="0">
                <a:solidFill>
                  <a:schemeClr val="accent5">
                    <a:lumMod val="60000"/>
                    <a:lumOff val="40000"/>
                  </a:schemeClr>
                </a:solidFill>
              </a:rPr>
              <a:t>Алкоголизм </a:t>
            </a:r>
            <a:r>
              <a:rPr lang="ru-RU" b="1" dirty="0">
                <a:solidFill>
                  <a:schemeClr val="accent5">
                    <a:lumMod val="60000"/>
                    <a:lumOff val="40000"/>
                  </a:schemeClr>
                </a:solidFill>
              </a:rPr>
              <a:t>– химическая зависимость от алкоголя, приводящая к вынужденному и неумеренному его </a:t>
            </a:r>
            <a:r>
              <a:rPr lang="ru-RU" b="1" dirty="0" smtClean="0">
                <a:solidFill>
                  <a:schemeClr val="accent5">
                    <a:lumMod val="60000"/>
                    <a:lumOff val="40000"/>
                  </a:schemeClr>
                </a:solidFill>
              </a:rPr>
              <a:t>употреблению.</a:t>
            </a:r>
            <a:endParaRPr lang="ru-RU" b="1" dirty="0">
              <a:solidFill>
                <a:schemeClr val="accent5">
                  <a:lumMod val="60000"/>
                  <a:lumOff val="40000"/>
                </a:schemeClr>
              </a:solidFill>
            </a:endParaRPr>
          </a:p>
        </p:txBody>
      </p:sp>
      <p:sp>
        <p:nvSpPr>
          <p:cNvPr id="11278" name="AutoShape 14"/>
          <p:cNvSpPr>
            <a:spLocks noChangeArrowheads="1"/>
          </p:cNvSpPr>
          <p:nvPr/>
        </p:nvSpPr>
        <p:spPr bwMode="auto">
          <a:xfrm rot="-5400000">
            <a:off x="2514600" y="2269331"/>
            <a:ext cx="914400" cy="609600"/>
          </a:xfrm>
          <a:custGeom>
            <a:avLst/>
            <a:gdLst>
              <a:gd name="T0" fmla="*/ 27650482 w 21600"/>
              <a:gd name="T1" fmla="*/ 0 h 21600"/>
              <a:gd name="T2" fmla="*/ 16589587 w 21600"/>
              <a:gd name="T3" fmla="*/ 5734756 h 21600"/>
              <a:gd name="T4" fmla="*/ 0 w 21600"/>
              <a:gd name="T5" fmla="*/ 14337679 h 21600"/>
              <a:gd name="T6" fmla="*/ 16589587 w 21600"/>
              <a:gd name="T7" fmla="*/ 17204267 h 21600"/>
              <a:gd name="T8" fmla="*/ 33179131 w 21600"/>
              <a:gd name="T9" fmla="*/ 11947398 h 21600"/>
              <a:gd name="T10" fmla="*/ 38709600 w 21600"/>
              <a:gd name="T11" fmla="*/ 5734756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rgbClr val="008080"/>
          </a:solidFill>
          <a:ln w="9525">
            <a:solidFill>
              <a:schemeClr val="tx1"/>
            </a:solidFill>
            <a:miter lim="800000"/>
            <a:headEnd/>
            <a:tailEnd/>
          </a:ln>
        </p:spPr>
        <p:txBody>
          <a:bodyPr wrap="none" anchor="ctr"/>
          <a:lstStyle/>
          <a:p>
            <a:endParaRPr lang="ru-RU"/>
          </a:p>
        </p:txBody>
      </p:sp>
      <p:sp>
        <p:nvSpPr>
          <p:cNvPr id="11279" name="AutoShape 15"/>
          <p:cNvSpPr>
            <a:spLocks noChangeArrowheads="1"/>
          </p:cNvSpPr>
          <p:nvPr/>
        </p:nvSpPr>
        <p:spPr bwMode="auto">
          <a:xfrm>
            <a:off x="7696200" y="3048000"/>
            <a:ext cx="914400" cy="609600"/>
          </a:xfrm>
          <a:custGeom>
            <a:avLst/>
            <a:gdLst>
              <a:gd name="T0" fmla="*/ 27650482 w 21600"/>
              <a:gd name="T1" fmla="*/ 0 h 21600"/>
              <a:gd name="T2" fmla="*/ 16589587 w 21600"/>
              <a:gd name="T3" fmla="*/ 5734756 h 21600"/>
              <a:gd name="T4" fmla="*/ 0 w 21600"/>
              <a:gd name="T5" fmla="*/ 14337679 h 21600"/>
              <a:gd name="T6" fmla="*/ 16589587 w 21600"/>
              <a:gd name="T7" fmla="*/ 17204267 h 21600"/>
              <a:gd name="T8" fmla="*/ 33179131 w 21600"/>
              <a:gd name="T9" fmla="*/ 11947398 h 21600"/>
              <a:gd name="T10" fmla="*/ 38709600 w 21600"/>
              <a:gd name="T11" fmla="*/ 5734756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lnTo>
                  <a:pt x="15429" y="0"/>
                </a:lnTo>
                <a:close/>
              </a:path>
            </a:pathLst>
          </a:custGeom>
          <a:solidFill>
            <a:srgbClr val="008080"/>
          </a:solidFill>
          <a:ln w="9525">
            <a:solidFill>
              <a:schemeClr val="tx1"/>
            </a:solidFill>
            <a:miter lim="800000"/>
            <a:headEnd/>
            <a:tailEnd/>
          </a:ln>
        </p:spPr>
        <p:txBody>
          <a:bodyPr wrap="none" anchor="ctr"/>
          <a:lstStyle/>
          <a:p>
            <a:endParaRPr lang="ru-RU"/>
          </a:p>
        </p:txBody>
      </p:sp>
      <p:sp>
        <p:nvSpPr>
          <p:cNvPr id="11280" name="AutoShape 16"/>
          <p:cNvSpPr>
            <a:spLocks noChangeArrowheads="1"/>
          </p:cNvSpPr>
          <p:nvPr/>
        </p:nvSpPr>
        <p:spPr bwMode="auto">
          <a:xfrm>
            <a:off x="5105400" y="5178008"/>
            <a:ext cx="990600" cy="457200"/>
          </a:xfrm>
          <a:prstGeom prst="rightArrow">
            <a:avLst>
              <a:gd name="adj1" fmla="val 50000"/>
              <a:gd name="adj2" fmla="val 54167"/>
            </a:avLst>
          </a:prstGeom>
          <a:solidFill>
            <a:srgbClr val="008080"/>
          </a:solidFill>
          <a:ln w="9525">
            <a:solidFill>
              <a:schemeClr val="tx1"/>
            </a:solidFill>
            <a:miter lim="800000"/>
            <a:headEnd/>
            <a:tailEnd/>
          </a:ln>
        </p:spPr>
        <p:txBody>
          <a:bodyPr wrap="none" anchor="ctr"/>
          <a:lstStyle/>
          <a:p>
            <a:endParaRPr lang="ru-RU"/>
          </a:p>
        </p:txBody>
      </p:sp>
      <p:sp>
        <p:nvSpPr>
          <p:cNvPr id="11282" name="AutoShape 18"/>
          <p:cNvSpPr>
            <a:spLocks noChangeArrowheads="1"/>
          </p:cNvSpPr>
          <p:nvPr/>
        </p:nvSpPr>
        <p:spPr bwMode="auto">
          <a:xfrm>
            <a:off x="1104900" y="3638729"/>
            <a:ext cx="685800" cy="609600"/>
          </a:xfrm>
          <a:prstGeom prst="octagon">
            <a:avLst>
              <a:gd name="adj" fmla="val 22388"/>
            </a:avLst>
          </a:prstGeom>
          <a:solidFill>
            <a:schemeClr val="accent1"/>
          </a:solidFill>
          <a:ln w="9525">
            <a:solidFill>
              <a:schemeClr val="tx1"/>
            </a:solidFill>
            <a:miter lim="800000"/>
            <a:headEnd/>
            <a:tailEnd/>
          </a:ln>
        </p:spPr>
        <p:txBody>
          <a:bodyPr wrap="none" anchor="ctr"/>
          <a:lstStyle/>
          <a:p>
            <a:pPr algn="ctr"/>
            <a:r>
              <a:rPr lang="ru-RU" dirty="0"/>
              <a:t>1.</a:t>
            </a:r>
          </a:p>
        </p:txBody>
      </p:sp>
      <p:sp>
        <p:nvSpPr>
          <p:cNvPr id="11283" name="AutoShape 19"/>
          <p:cNvSpPr>
            <a:spLocks noChangeArrowheads="1"/>
          </p:cNvSpPr>
          <p:nvPr/>
        </p:nvSpPr>
        <p:spPr bwMode="auto">
          <a:xfrm>
            <a:off x="7239000" y="2362200"/>
            <a:ext cx="685800" cy="609600"/>
          </a:xfrm>
          <a:prstGeom prst="octagon">
            <a:avLst>
              <a:gd name="adj" fmla="val 29287"/>
            </a:avLst>
          </a:prstGeom>
          <a:solidFill>
            <a:schemeClr val="accent1"/>
          </a:solidFill>
          <a:ln w="9525">
            <a:solidFill>
              <a:schemeClr val="tx1"/>
            </a:solidFill>
            <a:miter lim="800000"/>
            <a:headEnd/>
            <a:tailEnd/>
          </a:ln>
        </p:spPr>
        <p:txBody>
          <a:bodyPr wrap="none" anchor="ctr"/>
          <a:lstStyle/>
          <a:p>
            <a:pPr algn="ctr"/>
            <a:r>
              <a:rPr lang="ru-RU"/>
              <a:t>2.</a:t>
            </a:r>
          </a:p>
        </p:txBody>
      </p:sp>
      <p:sp>
        <p:nvSpPr>
          <p:cNvPr id="11284" name="AutoShape 20"/>
          <p:cNvSpPr>
            <a:spLocks noChangeArrowheads="1"/>
          </p:cNvSpPr>
          <p:nvPr/>
        </p:nvSpPr>
        <p:spPr bwMode="auto">
          <a:xfrm>
            <a:off x="5638800" y="6019800"/>
            <a:ext cx="685800" cy="609600"/>
          </a:xfrm>
          <a:prstGeom prst="octagon">
            <a:avLst>
              <a:gd name="adj" fmla="val 29287"/>
            </a:avLst>
          </a:prstGeom>
          <a:solidFill>
            <a:schemeClr val="accent1"/>
          </a:solidFill>
          <a:ln w="9525">
            <a:solidFill>
              <a:schemeClr val="tx1"/>
            </a:solidFill>
            <a:miter lim="800000"/>
            <a:headEnd/>
            <a:tailEnd/>
          </a:ln>
        </p:spPr>
        <p:txBody>
          <a:bodyPr wrap="none" anchor="ctr"/>
          <a:lstStyle/>
          <a:p>
            <a:pPr algn="ctr"/>
            <a:r>
              <a:rPr lang="ru-RU"/>
              <a:t>3.</a:t>
            </a:r>
          </a:p>
        </p:txBody>
      </p:sp>
      <p:sp>
        <p:nvSpPr>
          <p:cNvPr id="11285" name="Text Box 21"/>
          <p:cNvSpPr txBox="1">
            <a:spLocks noChangeArrowheads="1"/>
          </p:cNvSpPr>
          <p:nvPr/>
        </p:nvSpPr>
        <p:spPr bwMode="auto">
          <a:xfrm>
            <a:off x="2819400" y="3048000"/>
            <a:ext cx="45593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Stencil" pitchFamily="82" charset="0"/>
              </a:defRPr>
            </a:lvl1pPr>
            <a:lvl2pPr marL="742950" indent="-285750" eaLnBrk="0" hangingPunct="0">
              <a:defRPr sz="2400">
                <a:solidFill>
                  <a:schemeClr val="tx1"/>
                </a:solidFill>
                <a:latin typeface="Stencil" pitchFamily="82" charset="0"/>
              </a:defRPr>
            </a:lvl2pPr>
            <a:lvl3pPr marL="1143000" indent="-228600" eaLnBrk="0" hangingPunct="0">
              <a:defRPr sz="2400">
                <a:solidFill>
                  <a:schemeClr val="tx1"/>
                </a:solidFill>
                <a:latin typeface="Stencil" pitchFamily="82" charset="0"/>
              </a:defRPr>
            </a:lvl3pPr>
            <a:lvl4pPr marL="1600200" indent="-228600" eaLnBrk="0" hangingPunct="0">
              <a:defRPr sz="2400">
                <a:solidFill>
                  <a:schemeClr val="tx1"/>
                </a:solidFill>
                <a:latin typeface="Stencil" pitchFamily="82" charset="0"/>
              </a:defRPr>
            </a:lvl4pPr>
            <a:lvl5pPr marL="2057400" indent="-228600" eaLnBrk="0" hangingPunct="0">
              <a:defRPr sz="2400">
                <a:solidFill>
                  <a:schemeClr val="tx1"/>
                </a:solidFill>
                <a:latin typeface="Stencil" pitchFamily="82" charset="0"/>
              </a:defRPr>
            </a:lvl5pPr>
            <a:lvl6pPr marL="2514600" indent="-228600" eaLnBrk="0" fontAlgn="base" hangingPunct="0">
              <a:spcBef>
                <a:spcPct val="0"/>
              </a:spcBef>
              <a:spcAft>
                <a:spcPct val="0"/>
              </a:spcAft>
              <a:defRPr sz="2400">
                <a:solidFill>
                  <a:schemeClr val="tx1"/>
                </a:solidFill>
                <a:latin typeface="Stencil" pitchFamily="82" charset="0"/>
              </a:defRPr>
            </a:lvl6pPr>
            <a:lvl7pPr marL="2971800" indent="-228600" eaLnBrk="0" fontAlgn="base" hangingPunct="0">
              <a:spcBef>
                <a:spcPct val="0"/>
              </a:spcBef>
              <a:spcAft>
                <a:spcPct val="0"/>
              </a:spcAft>
              <a:defRPr sz="2400">
                <a:solidFill>
                  <a:schemeClr val="tx1"/>
                </a:solidFill>
                <a:latin typeface="Stencil" pitchFamily="82" charset="0"/>
              </a:defRPr>
            </a:lvl7pPr>
            <a:lvl8pPr marL="3429000" indent="-228600" eaLnBrk="0" fontAlgn="base" hangingPunct="0">
              <a:spcBef>
                <a:spcPct val="0"/>
              </a:spcBef>
              <a:spcAft>
                <a:spcPct val="0"/>
              </a:spcAft>
              <a:defRPr sz="2400">
                <a:solidFill>
                  <a:schemeClr val="tx1"/>
                </a:solidFill>
                <a:latin typeface="Stencil" pitchFamily="82" charset="0"/>
              </a:defRPr>
            </a:lvl8pPr>
            <a:lvl9pPr marL="3886200" indent="-228600" eaLnBrk="0" fontAlgn="base" hangingPunct="0">
              <a:spcBef>
                <a:spcPct val="0"/>
              </a:spcBef>
              <a:spcAft>
                <a:spcPct val="0"/>
              </a:spcAft>
              <a:defRPr sz="2400">
                <a:solidFill>
                  <a:schemeClr val="tx1"/>
                </a:solidFill>
                <a:latin typeface="Stencil" pitchFamily="82" charset="0"/>
              </a:defRPr>
            </a:lvl9pPr>
          </a:lstStyle>
          <a:p>
            <a:pPr algn="ctr" eaLnBrk="1" hangingPunct="1">
              <a:spcBef>
                <a:spcPct val="50000"/>
              </a:spcBef>
            </a:pPr>
            <a:r>
              <a:rPr lang="ru-RU" b="1" dirty="0">
                <a:solidFill>
                  <a:schemeClr val="bg1"/>
                </a:solidFill>
              </a:rPr>
              <a:t>Выявлено три важных фактора, связанных с высоким риском развития алкоголизма</a:t>
            </a:r>
          </a:p>
        </p:txBody>
      </p:sp>
    </p:spTree>
    <p:extLst>
      <p:ext uri="{BB962C8B-B14F-4D97-AF65-F5344CB8AC3E}">
        <p14:creationId xmlns:p14="http://schemas.microsoft.com/office/powerpoint/2010/main" val="4047944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4" presetClass="entr" presetSubtype="32" fill="hold" grpId="0" nodeType="afterEffect">
                                  <p:stCondLst>
                                    <p:cond delay="0"/>
                                  </p:stCondLst>
                                  <p:childTnLst>
                                    <p:set>
                                      <p:cBhvr>
                                        <p:cTn id="11" dur="1" fill="hold">
                                          <p:stCondLst>
                                            <p:cond delay="0"/>
                                          </p:stCondLst>
                                        </p:cTn>
                                        <p:tgtEl>
                                          <p:spTgt spid="11270"/>
                                        </p:tgtEl>
                                        <p:attrNameLst>
                                          <p:attrName>style.visibility</p:attrName>
                                        </p:attrNameLst>
                                      </p:cBhvr>
                                      <p:to>
                                        <p:strVal val="visible"/>
                                      </p:to>
                                    </p:set>
                                    <p:animEffect transition="in" filter="box(out)">
                                      <p:cBhvr>
                                        <p:cTn id="12" dur="500"/>
                                        <p:tgtEl>
                                          <p:spTgt spid="11270"/>
                                        </p:tgtEl>
                                      </p:cBhvr>
                                    </p:animEffect>
                                  </p:childTnLst>
                                </p:cTn>
                              </p:par>
                            </p:childTnLst>
                          </p:cTn>
                        </p:par>
                        <p:par>
                          <p:cTn id="13" fill="hold" nodeType="afterGroup">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11278"/>
                                        </p:tgtEl>
                                        <p:attrNameLst>
                                          <p:attrName>style.visibility</p:attrName>
                                        </p:attrNameLst>
                                      </p:cBhvr>
                                      <p:to>
                                        <p:strVal val="visible"/>
                                      </p:to>
                                    </p:set>
                                    <p:animEffect transition="in" filter="dissolve">
                                      <p:cBhvr>
                                        <p:cTn id="16" dur="500"/>
                                        <p:tgtEl>
                                          <p:spTgt spid="11278"/>
                                        </p:tgtEl>
                                      </p:cBhvr>
                                    </p:animEffect>
                                  </p:childTnLst>
                                </p:cTn>
                              </p:par>
                            </p:childTnLst>
                          </p:cTn>
                        </p:par>
                        <p:par>
                          <p:cTn id="17" fill="hold" nodeType="afterGroup">
                            <p:stCondLst>
                              <p:cond delay="1500"/>
                            </p:stCondLst>
                            <p:childTnLst>
                              <p:par>
                                <p:cTn id="18" presetID="3" presetClass="entr" presetSubtype="5" fill="hold" nodeType="afterEffect">
                                  <p:stCondLst>
                                    <p:cond delay="0"/>
                                  </p:stCondLst>
                                  <p:childTnLst>
                                    <p:set>
                                      <p:cBhvr>
                                        <p:cTn id="19" dur="1" fill="hold">
                                          <p:stCondLst>
                                            <p:cond delay="0"/>
                                          </p:stCondLst>
                                        </p:cTn>
                                        <p:tgtEl>
                                          <p:spTgt spid="11267"/>
                                        </p:tgtEl>
                                        <p:attrNameLst>
                                          <p:attrName>style.visibility</p:attrName>
                                        </p:attrNameLst>
                                      </p:cBhvr>
                                      <p:to>
                                        <p:strVal val="visible"/>
                                      </p:to>
                                    </p:set>
                                    <p:animEffect transition="in" filter="blinds(vertical)">
                                      <p:cBhvr>
                                        <p:cTn id="20" dur="500"/>
                                        <p:tgtEl>
                                          <p:spTgt spid="11267"/>
                                        </p:tgtEl>
                                      </p:cBhvr>
                                    </p:animEffect>
                                  </p:childTnLst>
                                </p:cTn>
                              </p:par>
                            </p:childTnLst>
                          </p:cTn>
                        </p:par>
                        <p:par>
                          <p:cTn id="21" fill="hold" nodeType="afterGroup">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11279"/>
                                        </p:tgtEl>
                                        <p:attrNameLst>
                                          <p:attrName>style.visibility</p:attrName>
                                        </p:attrNameLst>
                                      </p:cBhvr>
                                      <p:to>
                                        <p:strVal val="visible"/>
                                      </p:to>
                                    </p:set>
                                    <p:animEffect transition="in" filter="dissolve">
                                      <p:cBhvr>
                                        <p:cTn id="24" dur="500"/>
                                        <p:tgtEl>
                                          <p:spTgt spid="11279"/>
                                        </p:tgtEl>
                                      </p:cBhvr>
                                    </p:animEffect>
                                  </p:childTnLst>
                                </p:cTn>
                              </p:par>
                            </p:childTnLst>
                          </p:cTn>
                        </p:par>
                        <p:par>
                          <p:cTn id="25" fill="hold" nodeType="afterGroup">
                            <p:stCondLst>
                              <p:cond delay="2500"/>
                            </p:stCondLst>
                            <p:childTnLst>
                              <p:par>
                                <p:cTn id="26" presetID="3" presetClass="entr" presetSubtype="5" fill="hold" nodeType="afterEffect">
                                  <p:stCondLst>
                                    <p:cond delay="0"/>
                                  </p:stCondLst>
                                  <p:childTnLst>
                                    <p:set>
                                      <p:cBhvr>
                                        <p:cTn id="27" dur="1" fill="hold">
                                          <p:stCondLst>
                                            <p:cond delay="0"/>
                                          </p:stCondLst>
                                        </p:cTn>
                                        <p:tgtEl>
                                          <p:spTgt spid="11269"/>
                                        </p:tgtEl>
                                        <p:attrNameLst>
                                          <p:attrName>style.visibility</p:attrName>
                                        </p:attrNameLst>
                                      </p:cBhvr>
                                      <p:to>
                                        <p:strVal val="visible"/>
                                      </p:to>
                                    </p:set>
                                    <p:animEffect transition="in" filter="blinds(vertical)">
                                      <p:cBhvr>
                                        <p:cTn id="28" dur="500"/>
                                        <p:tgtEl>
                                          <p:spTgt spid="11269"/>
                                        </p:tgtEl>
                                      </p:cBhvr>
                                    </p:animEffect>
                                  </p:childTnLst>
                                </p:cTn>
                              </p:par>
                            </p:childTnLst>
                          </p:cTn>
                        </p:par>
                        <p:par>
                          <p:cTn id="29" fill="hold" nodeType="afterGroup">
                            <p:stCondLst>
                              <p:cond delay="3000"/>
                            </p:stCondLst>
                            <p:childTnLst>
                              <p:par>
                                <p:cTn id="30" presetID="4" presetClass="entr" presetSubtype="32" fill="hold" grpId="0" nodeType="afterEffect">
                                  <p:stCondLst>
                                    <p:cond delay="0"/>
                                  </p:stCondLst>
                                  <p:childTnLst>
                                    <p:set>
                                      <p:cBhvr>
                                        <p:cTn id="31" dur="1" fill="hold">
                                          <p:stCondLst>
                                            <p:cond delay="0"/>
                                          </p:stCondLst>
                                        </p:cTn>
                                        <p:tgtEl>
                                          <p:spTgt spid="11277"/>
                                        </p:tgtEl>
                                        <p:attrNameLst>
                                          <p:attrName>style.visibility</p:attrName>
                                        </p:attrNameLst>
                                      </p:cBhvr>
                                      <p:to>
                                        <p:strVal val="visible"/>
                                      </p:to>
                                    </p:set>
                                    <p:animEffect transition="in" filter="box(out)">
                                      <p:cBhvr>
                                        <p:cTn id="32" dur="500"/>
                                        <p:tgtEl>
                                          <p:spTgt spid="11277"/>
                                        </p:tgtEl>
                                      </p:cBhvr>
                                    </p:animEffect>
                                  </p:childTnLst>
                                </p:cTn>
                              </p:par>
                            </p:childTnLst>
                          </p:cTn>
                        </p:par>
                        <p:par>
                          <p:cTn id="33" fill="hold" nodeType="afterGroup">
                            <p:stCondLst>
                              <p:cond delay="3500"/>
                            </p:stCondLst>
                            <p:childTnLst>
                              <p:par>
                                <p:cTn id="34" presetID="9" presetClass="entr" presetSubtype="0" fill="hold" grpId="0" nodeType="afterEffect">
                                  <p:stCondLst>
                                    <p:cond delay="0"/>
                                  </p:stCondLst>
                                  <p:childTnLst>
                                    <p:set>
                                      <p:cBhvr>
                                        <p:cTn id="35" dur="1" fill="hold">
                                          <p:stCondLst>
                                            <p:cond delay="0"/>
                                          </p:stCondLst>
                                        </p:cTn>
                                        <p:tgtEl>
                                          <p:spTgt spid="11280"/>
                                        </p:tgtEl>
                                        <p:attrNameLst>
                                          <p:attrName>style.visibility</p:attrName>
                                        </p:attrNameLst>
                                      </p:cBhvr>
                                      <p:to>
                                        <p:strVal val="visible"/>
                                      </p:to>
                                    </p:set>
                                    <p:animEffect transition="in" filter="dissolve">
                                      <p:cBhvr>
                                        <p:cTn id="36" dur="500"/>
                                        <p:tgtEl>
                                          <p:spTgt spid="11280"/>
                                        </p:tgtEl>
                                      </p:cBhvr>
                                    </p:animEffect>
                                  </p:childTnLst>
                                </p:cTn>
                              </p:par>
                            </p:childTnLst>
                          </p:cTn>
                        </p:par>
                        <p:par>
                          <p:cTn id="37" fill="hold" nodeType="afterGroup">
                            <p:stCondLst>
                              <p:cond delay="4000"/>
                            </p:stCondLst>
                            <p:childTnLst>
                              <p:par>
                                <p:cTn id="38" presetID="3" presetClass="entr" presetSubtype="5" fill="hold" nodeType="afterEffect">
                                  <p:stCondLst>
                                    <p:cond delay="0"/>
                                  </p:stCondLst>
                                  <p:childTnLst>
                                    <p:set>
                                      <p:cBhvr>
                                        <p:cTn id="39" dur="1" fill="hold">
                                          <p:stCondLst>
                                            <p:cond delay="0"/>
                                          </p:stCondLst>
                                        </p:cTn>
                                        <p:tgtEl>
                                          <p:spTgt spid="11268"/>
                                        </p:tgtEl>
                                        <p:attrNameLst>
                                          <p:attrName>style.visibility</p:attrName>
                                        </p:attrNameLst>
                                      </p:cBhvr>
                                      <p:to>
                                        <p:strVal val="visible"/>
                                      </p:to>
                                    </p:set>
                                    <p:animEffect transition="in" filter="blinds(vertical)">
                                      <p:cBhvr>
                                        <p:cTn id="40" dur="500"/>
                                        <p:tgtEl>
                                          <p:spTgt spid="11268"/>
                                        </p:tgtEl>
                                      </p:cBhvr>
                                    </p:animEffect>
                                  </p:childTnLst>
                                </p:cTn>
                              </p:par>
                            </p:childTnLst>
                          </p:cTn>
                        </p:par>
                        <p:par>
                          <p:cTn id="41" fill="hold" nodeType="afterGroup">
                            <p:stCondLst>
                              <p:cond delay="4500"/>
                            </p:stCondLst>
                            <p:childTnLst>
                              <p:par>
                                <p:cTn id="42" presetID="4" presetClass="entr" presetSubtype="32" fill="hold" grpId="0" nodeType="afterEffect">
                                  <p:stCondLst>
                                    <p:cond delay="0"/>
                                  </p:stCondLst>
                                  <p:childTnLst>
                                    <p:set>
                                      <p:cBhvr>
                                        <p:cTn id="43" dur="1" fill="hold">
                                          <p:stCondLst>
                                            <p:cond delay="0"/>
                                          </p:stCondLst>
                                        </p:cTn>
                                        <p:tgtEl>
                                          <p:spTgt spid="11285"/>
                                        </p:tgtEl>
                                        <p:attrNameLst>
                                          <p:attrName>style.visibility</p:attrName>
                                        </p:attrNameLst>
                                      </p:cBhvr>
                                      <p:to>
                                        <p:strVal val="visible"/>
                                      </p:to>
                                    </p:set>
                                    <p:animEffect transition="in" filter="box(out)">
                                      <p:cBhvr>
                                        <p:cTn id="44" dur="500"/>
                                        <p:tgtEl>
                                          <p:spTgt spid="1128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11282"/>
                                        </p:tgtEl>
                                        <p:attrNameLst>
                                          <p:attrName>style.visibility</p:attrName>
                                        </p:attrNameLst>
                                      </p:cBhvr>
                                      <p:to>
                                        <p:strVal val="visible"/>
                                      </p:to>
                                    </p:set>
                                    <p:animEffect transition="in" filter="wipe(up)">
                                      <p:cBhvr>
                                        <p:cTn id="49" dur="500"/>
                                        <p:tgtEl>
                                          <p:spTgt spid="1128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11283"/>
                                        </p:tgtEl>
                                        <p:attrNameLst>
                                          <p:attrName>style.visibility</p:attrName>
                                        </p:attrNameLst>
                                      </p:cBhvr>
                                      <p:to>
                                        <p:strVal val="visible"/>
                                      </p:to>
                                    </p:set>
                                    <p:animEffect transition="in" filter="wipe(up)">
                                      <p:cBhvr>
                                        <p:cTn id="54" dur="500"/>
                                        <p:tgtEl>
                                          <p:spTgt spid="1128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11284"/>
                                        </p:tgtEl>
                                        <p:attrNameLst>
                                          <p:attrName>style.visibility</p:attrName>
                                        </p:attrNameLst>
                                      </p:cBhvr>
                                      <p:to>
                                        <p:strVal val="visible"/>
                                      </p:to>
                                    </p:set>
                                    <p:animEffect transition="in" filter="wipe(up)">
                                      <p:cBhvr>
                                        <p:cTn id="59" dur="500"/>
                                        <p:tgtEl>
                                          <p:spTgt spid="11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utoUpdateAnimBg="0"/>
      <p:bldP spid="11277" grpId="0" autoUpdateAnimBg="0"/>
      <p:bldP spid="11278" grpId="0" animBg="1"/>
      <p:bldP spid="11279" grpId="0" animBg="1"/>
      <p:bldP spid="11280" grpId="0" animBg="1"/>
      <p:bldP spid="11282" grpId="0" animBg="1" autoUpdateAnimBg="0"/>
      <p:bldP spid="11283" grpId="0" animBg="1" autoUpdateAnimBg="0"/>
      <p:bldP spid="11284" grpId="0" animBg="1" autoUpdateAnimBg="0"/>
      <p:bldP spid="1128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algn="ctr" eaLnBrk="1" hangingPunct="1"/>
            <a:r>
              <a:rPr lang="ru-RU" b="1" dirty="0" smtClean="0">
                <a:solidFill>
                  <a:schemeClr val="tx2">
                    <a:lumMod val="75000"/>
                  </a:schemeClr>
                </a:solidFill>
              </a:rPr>
              <a:t>Влияние  алкоголя  на организм</a:t>
            </a:r>
          </a:p>
        </p:txBody>
      </p:sp>
      <p:sp>
        <p:nvSpPr>
          <p:cNvPr id="17411" name="Rectangle 3"/>
          <p:cNvSpPr>
            <a:spLocks noGrp="1" noChangeArrowheads="1"/>
          </p:cNvSpPr>
          <p:nvPr>
            <p:ph type="body" idx="1"/>
          </p:nvPr>
        </p:nvSpPr>
        <p:spPr/>
        <p:txBody>
          <a:bodyPr>
            <a:normAutofit/>
          </a:bodyPr>
          <a:lstStyle/>
          <a:p>
            <a:pPr eaLnBrk="1" hangingPunct="1"/>
            <a:r>
              <a:rPr lang="ru-RU" sz="3600" dirty="0" smtClean="0"/>
              <a:t>Хронический  гастрит  желудка</a:t>
            </a:r>
          </a:p>
          <a:p>
            <a:pPr eaLnBrk="1" hangingPunct="1"/>
            <a:r>
              <a:rPr lang="ru-RU" sz="3600" dirty="0" smtClean="0"/>
              <a:t>Развивается  цирроз  печени</a:t>
            </a:r>
          </a:p>
          <a:p>
            <a:pPr eaLnBrk="1" hangingPunct="1">
              <a:buFontTx/>
              <a:buNone/>
            </a:pPr>
            <a:r>
              <a:rPr lang="ru-RU" sz="3600" dirty="0" smtClean="0"/>
              <a:t> ( разрушение печени)</a:t>
            </a:r>
          </a:p>
          <a:p>
            <a:pPr eaLnBrk="1" hangingPunct="1"/>
            <a:r>
              <a:rPr lang="ru-RU" sz="3600" dirty="0" smtClean="0"/>
              <a:t>Воздействует  на  головной  мозг</a:t>
            </a:r>
          </a:p>
          <a:p>
            <a:pPr eaLnBrk="1" hangingPunct="1"/>
            <a:r>
              <a:rPr lang="ru-RU" sz="3600" dirty="0" smtClean="0"/>
              <a:t>Ускорение биологического старения</a:t>
            </a:r>
          </a:p>
          <a:p>
            <a:pPr eaLnBrk="1" hangingPunct="1"/>
            <a:r>
              <a:rPr lang="ru-RU" sz="3600" dirty="0" smtClean="0"/>
              <a:t>Приводит  к  развитию  алкоголизма </a:t>
            </a:r>
          </a:p>
        </p:txBody>
      </p:sp>
    </p:spTree>
    <p:extLst>
      <p:ext uri="{BB962C8B-B14F-4D97-AF65-F5344CB8AC3E}">
        <p14:creationId xmlns:p14="http://schemas.microsoft.com/office/powerpoint/2010/main" val="312270911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98FD7FE8-D60D-423A-9DA8-38886AD4623F}"/>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323850" y="292100"/>
            <a:ext cx="8424863" cy="6376988"/>
          </a:xfrm>
        </p:spPr>
      </p:pic>
    </p:spTree>
    <p:extLst>
      <p:ext uri="{BB962C8B-B14F-4D97-AF65-F5344CB8AC3E}">
        <p14:creationId xmlns:p14="http://schemas.microsoft.com/office/powerpoint/2010/main" val="21769162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548680"/>
            <a:ext cx="8229600" cy="3096344"/>
          </a:xfrm>
        </p:spPr>
        <p:txBody>
          <a:bodyPr>
            <a:noAutofit/>
          </a:bodyPr>
          <a:lstStyle/>
          <a:p>
            <a:pPr algn="ctr"/>
            <a:r>
              <a:rPr lang="ru-RU" sz="3200" b="1" dirty="0">
                <a:solidFill>
                  <a:schemeClr val="tx2">
                    <a:lumMod val="50000"/>
                  </a:schemeClr>
                </a:solidFill>
              </a:rPr>
              <a:t>НАРКОТИК</a:t>
            </a:r>
            <a:r>
              <a:rPr lang="ru-RU" sz="3200" b="1" dirty="0"/>
              <a:t/>
            </a:r>
            <a:br>
              <a:rPr lang="ru-RU" sz="3200" b="1" dirty="0"/>
            </a:br>
            <a:r>
              <a:rPr lang="ru-RU" sz="3200" b="1" dirty="0"/>
              <a:t>в широком </a:t>
            </a:r>
            <a:r>
              <a:rPr lang="ru-RU" sz="3200" b="1" dirty="0" smtClean="0"/>
              <a:t> смысле </a:t>
            </a:r>
            <a:r>
              <a:rPr lang="ru-RU" sz="3200" b="1" dirty="0"/>
              <a:t>- психоактивное средство</a:t>
            </a:r>
            <a:r>
              <a:rPr lang="ru-RU" sz="3200" b="1" dirty="0" smtClean="0"/>
              <a:t>,   снижающее   </a:t>
            </a:r>
            <a:r>
              <a:rPr lang="ru-RU" sz="3200" b="1" dirty="0">
                <a:solidFill>
                  <a:srgbClr val="92D050"/>
                </a:solidFill>
              </a:rPr>
              <a:t>физическую</a:t>
            </a:r>
            <a:r>
              <a:rPr lang="ru-RU" sz="3200" b="1" dirty="0"/>
              <a:t> </a:t>
            </a:r>
            <a:r>
              <a:rPr lang="ru-RU" sz="3200" b="1" dirty="0" smtClean="0"/>
              <a:t> и </a:t>
            </a:r>
            <a:r>
              <a:rPr lang="ru-RU" sz="3200" b="1" dirty="0" smtClean="0">
                <a:solidFill>
                  <a:srgbClr val="FFCCCC"/>
                </a:solidFill>
              </a:rPr>
              <a:t>умственную</a:t>
            </a:r>
            <a:r>
              <a:rPr lang="ru-RU" sz="3200" b="1" dirty="0" smtClean="0"/>
              <a:t>   </a:t>
            </a:r>
            <a:r>
              <a:rPr lang="ru-RU" sz="3200" b="1" dirty="0"/>
              <a:t>активность, </a:t>
            </a:r>
            <a:r>
              <a:rPr lang="ru-RU" sz="3200" b="1" dirty="0" smtClean="0"/>
              <a:t> </a:t>
            </a:r>
            <a:r>
              <a:rPr lang="ru-RU" sz="3200" b="1" dirty="0" smtClean="0">
                <a:solidFill>
                  <a:schemeClr val="tx2">
                    <a:lumMod val="90000"/>
                  </a:schemeClr>
                </a:solidFill>
              </a:rPr>
              <a:t>притупляющее боль  </a:t>
            </a:r>
            <a:r>
              <a:rPr lang="ru-RU" sz="3200" b="1" dirty="0" smtClean="0"/>
              <a:t>и  </a:t>
            </a:r>
            <a:r>
              <a:rPr lang="ru-RU" sz="3200" b="1" dirty="0"/>
              <a:t>оказывающее </a:t>
            </a:r>
            <a:r>
              <a:rPr lang="ru-RU" sz="3200" b="1" dirty="0" smtClean="0"/>
              <a:t>  </a:t>
            </a:r>
            <a:r>
              <a:rPr lang="ru-RU" sz="3200" b="1" dirty="0" smtClean="0">
                <a:solidFill>
                  <a:schemeClr val="bg2">
                    <a:lumMod val="40000"/>
                    <a:lumOff val="60000"/>
                  </a:schemeClr>
                </a:solidFill>
              </a:rPr>
              <a:t>успокаивающее  </a:t>
            </a:r>
            <a:r>
              <a:rPr lang="ru-RU" sz="3200" b="1" dirty="0">
                <a:solidFill>
                  <a:schemeClr val="bg2">
                    <a:lumMod val="40000"/>
                    <a:lumOff val="60000"/>
                  </a:schemeClr>
                </a:solidFill>
              </a:rPr>
              <a:t>и снотворное </a:t>
            </a:r>
            <a:r>
              <a:rPr lang="ru-RU" sz="3200" b="1" dirty="0" smtClean="0">
                <a:solidFill>
                  <a:schemeClr val="bg2">
                    <a:lumMod val="40000"/>
                    <a:lumOff val="60000"/>
                  </a:schemeClr>
                </a:solidFill>
              </a:rPr>
              <a:t>  действие</a:t>
            </a:r>
            <a:r>
              <a:rPr lang="ru-RU" sz="3200" b="1" dirty="0" smtClean="0"/>
              <a:t>.</a:t>
            </a:r>
            <a:endParaRPr lang="ru-RU" sz="3200" b="1"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4365104"/>
            <a:ext cx="1905000" cy="1428750"/>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4509120"/>
            <a:ext cx="2143125" cy="1428750"/>
          </a:xfrm>
          <a:prstGeom prst="rect">
            <a:avLst/>
          </a:prstGeom>
        </p:spPr>
      </p:pic>
    </p:spTree>
    <p:extLst>
      <p:ext uri="{BB962C8B-B14F-4D97-AF65-F5344CB8AC3E}">
        <p14:creationId xmlns:p14="http://schemas.microsoft.com/office/powerpoint/2010/main" val="1382143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71600" y="3645024"/>
            <a:ext cx="2448272" cy="1656184"/>
          </a:xfrm>
        </p:spPr>
      </p:pic>
      <p:sp>
        <p:nvSpPr>
          <p:cNvPr id="3" name="Заголовок 2"/>
          <p:cNvSpPr>
            <a:spLocks noGrp="1"/>
          </p:cNvSpPr>
          <p:nvPr>
            <p:ph type="title"/>
          </p:nvPr>
        </p:nvSpPr>
        <p:spPr>
          <a:xfrm>
            <a:off x="283335" y="152400"/>
            <a:ext cx="8403465" cy="2772544"/>
          </a:xfrm>
        </p:spPr>
        <p:txBody>
          <a:bodyPr>
            <a:noAutofit/>
          </a:bodyPr>
          <a:lstStyle/>
          <a:p>
            <a:pPr algn="ctr"/>
            <a:r>
              <a:rPr lang="ru-RU" sz="2800" b="1" dirty="0">
                <a:solidFill>
                  <a:srgbClr val="FFFF00"/>
                </a:solidFill>
                <a:effectLst/>
              </a:rPr>
              <a:t>Острое </a:t>
            </a:r>
            <a:r>
              <a:rPr lang="ru-RU" sz="2800" b="1" dirty="0" smtClean="0">
                <a:solidFill>
                  <a:srgbClr val="FFFF00"/>
                </a:solidFill>
                <a:effectLst/>
              </a:rPr>
              <a:t> отравление  никотином </a:t>
            </a:r>
            <a:r>
              <a:rPr lang="ru-RU" sz="2800" b="1" dirty="0">
                <a:solidFill>
                  <a:srgbClr val="FFFF00"/>
                </a:solidFill>
                <a:effectLst/>
              </a:rPr>
              <a:t>(тошнота, рвота, </a:t>
            </a:r>
            <a:r>
              <a:rPr lang="ru-RU" sz="2800" b="1" dirty="0" smtClean="0">
                <a:solidFill>
                  <a:srgbClr val="FFFF00"/>
                </a:solidFill>
                <a:effectLst/>
              </a:rPr>
              <a:t>частый  </a:t>
            </a:r>
            <a:r>
              <a:rPr lang="ru-RU" sz="2800" b="1" dirty="0">
                <a:solidFill>
                  <a:srgbClr val="FFFF00"/>
                </a:solidFill>
                <a:effectLst/>
              </a:rPr>
              <a:t>пульс, судороги, подъём кровяного давления) наблюдается </a:t>
            </a:r>
            <a:r>
              <a:rPr lang="ru-RU" sz="2800" b="1" dirty="0" smtClean="0">
                <a:solidFill>
                  <a:srgbClr val="FFFF00"/>
                </a:solidFill>
                <a:effectLst/>
              </a:rPr>
              <a:t> обычно  при  первых </a:t>
            </a:r>
            <a:r>
              <a:rPr lang="ru-RU" sz="2800" b="1" dirty="0">
                <a:solidFill>
                  <a:srgbClr val="FFFF00"/>
                </a:solidFill>
                <a:effectLst/>
              </a:rPr>
              <a:t>попытках </a:t>
            </a:r>
            <a:r>
              <a:rPr lang="ru-RU" sz="2800" b="1" dirty="0" smtClean="0">
                <a:solidFill>
                  <a:srgbClr val="FFFF00"/>
                </a:solidFill>
                <a:effectLst/>
              </a:rPr>
              <a:t> курить.</a:t>
            </a:r>
            <a:br>
              <a:rPr lang="ru-RU" sz="2800" b="1" dirty="0" smtClean="0">
                <a:solidFill>
                  <a:srgbClr val="FFFF00"/>
                </a:solidFill>
                <a:effectLst/>
              </a:rPr>
            </a:br>
            <a:r>
              <a:rPr lang="ru-RU" sz="2800" b="1" dirty="0" smtClean="0">
                <a:solidFill>
                  <a:srgbClr val="FFFF00"/>
                </a:solidFill>
                <a:effectLst/>
              </a:rPr>
              <a:t>Не  испытывай  судьбу,  скажи  курению, алкоголю   и  наркотикам  НЕТ!</a:t>
            </a:r>
            <a:endParaRPr lang="ru-RU" sz="2800" b="1" dirty="0">
              <a:solidFill>
                <a:srgbClr val="FFFF00"/>
              </a:solidFill>
            </a:endParaRPr>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3212976"/>
            <a:ext cx="2258566" cy="1656184"/>
          </a:xfrm>
          <a:prstGeom prst="rect">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95936" y="4581128"/>
            <a:ext cx="1656184" cy="1644774"/>
          </a:xfrm>
          <a:prstGeom prst="rect">
            <a:avLst/>
          </a:prstGeom>
        </p:spPr>
      </p:pic>
    </p:spTree>
    <p:extLst>
      <p:ext uri="{BB962C8B-B14F-4D97-AF65-F5344CB8AC3E}">
        <p14:creationId xmlns:p14="http://schemas.microsoft.com/office/powerpoint/2010/main" val="2296814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pic>
        <p:nvPicPr>
          <p:cNvPr id="4" name="Picture 4" descr="a_be6ceeef"/>
          <p:cNvPicPr>
            <a:picLocks noGrp="1" noChangeAspect="1" noChangeArrowheads="1"/>
          </p:cNvPicPr>
          <p:nvPr>
            <p:ph idx="1"/>
          </p:nvPr>
        </p:nvPicPr>
        <p:blipFill>
          <a:blip r:embed="rId2" cstate="print"/>
          <a:srcRect/>
          <a:stretch>
            <a:fillRect/>
          </a:stretch>
        </p:blipFill>
        <p:spPr bwMode="auto">
          <a:xfrm>
            <a:off x="467544" y="260648"/>
            <a:ext cx="8424936" cy="6131856"/>
          </a:xfrm>
          <a:prstGeom prst="rect">
            <a:avLst/>
          </a:prstGeom>
          <a:noFill/>
          <a:ln w="31750">
            <a:solidFill>
              <a:srgbClr val="FF0000"/>
            </a:solid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smtClean="0"/>
              <a:t>     Веди здоровый образ жизни!!!</a:t>
            </a:r>
            <a:endParaRPr lang="ru-RU" dirty="0"/>
          </a:p>
        </p:txBody>
      </p:sp>
      <p:pic>
        <p:nvPicPr>
          <p:cNvPr id="4" name="Picture 4" descr="25784766_1211750912_951995d9487037d8"/>
          <p:cNvPicPr>
            <a:picLocks noGrp="1" noChangeAspect="1" noChangeArrowheads="1"/>
          </p:cNvPicPr>
          <p:nvPr>
            <p:ph idx="1"/>
          </p:nvPr>
        </p:nvPicPr>
        <p:blipFill>
          <a:blip r:embed="rId2" cstate="print"/>
          <a:srcRect/>
          <a:stretch>
            <a:fillRect/>
          </a:stretch>
        </p:blipFill>
        <p:spPr bwMode="auto">
          <a:xfrm>
            <a:off x="1397000" y="1689100"/>
            <a:ext cx="6350000" cy="4241800"/>
          </a:xfrm>
          <a:prstGeom prst="rect">
            <a:avLst/>
          </a:prstGeom>
          <a:noFill/>
          <a:ln w="31750">
            <a:solidFill>
              <a:srgbClr val="FF0000"/>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99792" y="4365104"/>
            <a:ext cx="2738412" cy="2081485"/>
          </a:xfrm>
        </p:spPr>
      </p:pic>
      <p:sp>
        <p:nvSpPr>
          <p:cNvPr id="3" name="Заголовок 2"/>
          <p:cNvSpPr>
            <a:spLocks noGrp="1"/>
          </p:cNvSpPr>
          <p:nvPr>
            <p:ph type="title"/>
          </p:nvPr>
        </p:nvSpPr>
        <p:spPr>
          <a:xfrm>
            <a:off x="457200" y="332656"/>
            <a:ext cx="8229600" cy="3960440"/>
          </a:xfrm>
        </p:spPr>
        <p:txBody>
          <a:bodyPr>
            <a:noAutofit/>
          </a:bodyPr>
          <a:lstStyle/>
          <a:p>
            <a:pPr algn="just"/>
            <a:r>
              <a:rPr lang="ru-RU" sz="3200" dirty="0">
                <a:solidFill>
                  <a:srgbClr val="FFFF00"/>
                </a:solidFill>
                <a:effectLst/>
              </a:rPr>
              <a:t>Наркотики разрушают и уносят миллионы жизней каждый год. Наркотики стали для многих частью их жизни. Около </a:t>
            </a:r>
            <a:r>
              <a:rPr lang="ru-RU" sz="3200" dirty="0" smtClean="0">
                <a:effectLst/>
              </a:rPr>
              <a:t/>
            </a:r>
            <a:br>
              <a:rPr lang="ru-RU" sz="3200" dirty="0" smtClean="0">
                <a:effectLst/>
              </a:rPr>
            </a:br>
            <a:r>
              <a:rPr lang="ru-RU" sz="3200" b="1" dirty="0" smtClean="0">
                <a:solidFill>
                  <a:srgbClr val="FF0000"/>
                </a:solidFill>
                <a:effectLst/>
              </a:rPr>
              <a:t>200 </a:t>
            </a:r>
            <a:r>
              <a:rPr lang="ru-RU" sz="3200" b="1" dirty="0">
                <a:solidFill>
                  <a:srgbClr val="FF0000"/>
                </a:solidFill>
                <a:effectLst/>
              </a:rPr>
              <a:t>миллионов </a:t>
            </a:r>
            <a:r>
              <a:rPr lang="ru-RU" sz="3200" dirty="0">
                <a:solidFill>
                  <a:srgbClr val="FFFF00"/>
                </a:solidFill>
                <a:effectLst/>
              </a:rPr>
              <a:t>человек во всем мире </a:t>
            </a:r>
            <a:r>
              <a:rPr lang="ru-RU" sz="3200" b="1" dirty="0">
                <a:solidFill>
                  <a:srgbClr val="FFFF00"/>
                </a:solidFill>
                <a:effectLst/>
              </a:rPr>
              <a:t>связали</a:t>
            </a:r>
            <a:r>
              <a:rPr lang="ru-RU" sz="3200" dirty="0">
                <a:solidFill>
                  <a:srgbClr val="FFFF00"/>
                </a:solidFill>
                <a:effectLst/>
              </a:rPr>
              <a:t> свою </a:t>
            </a:r>
            <a:r>
              <a:rPr lang="ru-RU" sz="3200" b="1" dirty="0">
                <a:solidFill>
                  <a:srgbClr val="FFFF00"/>
                </a:solidFill>
                <a:effectLst/>
              </a:rPr>
              <a:t>жизнь и наркотики</a:t>
            </a:r>
            <a:r>
              <a:rPr lang="ru-RU" sz="3200" dirty="0">
                <a:solidFill>
                  <a:srgbClr val="FFFF00"/>
                </a:solidFill>
                <a:effectLst/>
              </a:rPr>
              <a:t>. Большинство молодежи даже не понимает в полной мере какой вред они наносят себе и своим </a:t>
            </a:r>
            <a:r>
              <a:rPr lang="ru-RU" sz="3200" dirty="0" smtClean="0">
                <a:solidFill>
                  <a:srgbClr val="FFFF00"/>
                </a:solidFill>
                <a:effectLst/>
              </a:rPr>
              <a:t>близким  с  очередной  </a:t>
            </a:r>
            <a:r>
              <a:rPr lang="ru-RU" sz="3200" dirty="0">
                <a:solidFill>
                  <a:srgbClr val="FFFF00"/>
                </a:solidFill>
                <a:effectLst/>
              </a:rPr>
              <a:t>дозой.</a:t>
            </a:r>
            <a:endParaRPr lang="ru-RU" sz="3200" dirty="0">
              <a:solidFill>
                <a:srgbClr val="FFFF00"/>
              </a:solidFill>
            </a:endParaRPr>
          </a:p>
        </p:txBody>
      </p:sp>
    </p:spTree>
    <p:extLst>
      <p:ext uri="{BB962C8B-B14F-4D97-AF65-F5344CB8AC3E}">
        <p14:creationId xmlns:p14="http://schemas.microsoft.com/office/powerpoint/2010/main" val="3439474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24744"/>
            <a:ext cx="8229600" cy="4971256"/>
          </a:xfrm>
        </p:spPr>
        <p:txBody>
          <a:bodyPr>
            <a:normAutofit/>
          </a:bodyPr>
          <a:lstStyle/>
          <a:p>
            <a:pPr marL="0" indent="0">
              <a:buNone/>
            </a:pPr>
            <a:r>
              <a:rPr lang="ru-RU" dirty="0"/>
              <a:t>Теперь о том, какой вред наносит употребление наркотиков физическому здоровью </a:t>
            </a:r>
            <a:r>
              <a:rPr lang="ru-RU" dirty="0" smtClean="0"/>
              <a:t>человека.</a:t>
            </a:r>
          </a:p>
          <a:p>
            <a:pPr marL="0" indent="0">
              <a:buNone/>
            </a:pPr>
            <a:r>
              <a:rPr lang="ru-RU" dirty="0" smtClean="0"/>
              <a:t> Все </a:t>
            </a:r>
            <a:r>
              <a:rPr lang="ru-RU" dirty="0"/>
              <a:t>наркотики независимо от пути введения в организм в большей или меньшей степени обязательно повреждают:</a:t>
            </a:r>
          </a:p>
          <a:p>
            <a:r>
              <a:rPr lang="ru-RU" dirty="0">
                <a:solidFill>
                  <a:schemeClr val="accent4">
                    <a:lumMod val="60000"/>
                    <a:lumOff val="40000"/>
                  </a:schemeClr>
                </a:solidFill>
              </a:rPr>
              <a:t>- нервную систему (в том числе головной мозг);</a:t>
            </a:r>
          </a:p>
          <a:p>
            <a:r>
              <a:rPr lang="ru-RU" dirty="0">
                <a:solidFill>
                  <a:srgbClr val="92D050"/>
                </a:solidFill>
              </a:rPr>
              <a:t>- иммунную систему;</a:t>
            </a:r>
          </a:p>
          <a:p>
            <a:r>
              <a:rPr lang="ru-RU" dirty="0">
                <a:solidFill>
                  <a:schemeClr val="accent2">
                    <a:lumMod val="60000"/>
                    <a:lumOff val="40000"/>
                  </a:schemeClr>
                </a:solidFill>
              </a:rPr>
              <a:t>- печень;</a:t>
            </a:r>
          </a:p>
          <a:p>
            <a:r>
              <a:rPr lang="ru-RU" dirty="0">
                <a:solidFill>
                  <a:srgbClr val="C00000"/>
                </a:solidFill>
              </a:rPr>
              <a:t>- сердце;</a:t>
            </a:r>
          </a:p>
          <a:p>
            <a:r>
              <a:rPr lang="ru-RU" dirty="0">
                <a:solidFill>
                  <a:schemeClr val="accent6">
                    <a:lumMod val="60000"/>
                    <a:lumOff val="40000"/>
                  </a:schemeClr>
                </a:solidFill>
              </a:rPr>
              <a:t>- легкие.</a:t>
            </a:r>
          </a:p>
          <a:p>
            <a:endParaRPr lang="ru-RU" dirty="0"/>
          </a:p>
        </p:txBody>
      </p:sp>
      <p:sp>
        <p:nvSpPr>
          <p:cNvPr id="3" name="Заголовок 2"/>
          <p:cNvSpPr>
            <a:spLocks noGrp="1"/>
          </p:cNvSpPr>
          <p:nvPr>
            <p:ph type="title"/>
          </p:nvPr>
        </p:nvSpPr>
        <p:spPr>
          <a:xfrm>
            <a:off x="457200" y="152400"/>
            <a:ext cx="8229600" cy="972344"/>
          </a:xfrm>
        </p:spPr>
        <p:txBody>
          <a:bodyPr/>
          <a:lstStyle/>
          <a:p>
            <a:pPr algn="ctr"/>
            <a:r>
              <a:rPr lang="ru-RU" dirty="0" smtClean="0">
                <a:solidFill>
                  <a:srgbClr val="FF0000"/>
                </a:solidFill>
              </a:rPr>
              <a:t>Вред от наркотиков</a:t>
            </a:r>
            <a:endParaRPr lang="ru-RU" dirty="0">
              <a:solidFill>
                <a:srgbClr val="FF0000"/>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4365104"/>
            <a:ext cx="1790700" cy="1428750"/>
          </a:xfrm>
          <a:prstGeom prst="rect">
            <a:avLst/>
          </a:prstGeom>
        </p:spPr>
      </p:pic>
      <p:pic>
        <p:nvPicPr>
          <p:cNvPr id="5" name="Рисунок 4"/>
          <p:cNvPicPr>
            <a:picLocks noChangeAspect="1"/>
          </p:cNvPicPr>
          <p:nvPr/>
        </p:nvPicPr>
        <p:blipFill rotWithShape="1">
          <a:blip r:embed="rId3" cstate="print">
            <a:extLst>
              <a:ext uri="{28A0092B-C50C-407E-A947-70E740481C1C}">
                <a14:useLocalDpi xmlns:a14="http://schemas.microsoft.com/office/drawing/2010/main" val="0"/>
              </a:ext>
            </a:extLst>
          </a:blip>
          <a:srcRect l="-95484" t="-142517" r="128968" b="142517"/>
          <a:stretch/>
        </p:blipFill>
        <p:spPr>
          <a:xfrm>
            <a:off x="3143250" y="2719387"/>
            <a:ext cx="1900698" cy="1419225"/>
          </a:xfrm>
          <a:prstGeom prst="rect">
            <a:avLst/>
          </a:prstGeom>
        </p:spPr>
      </p:pic>
      <p:pic>
        <p:nvPicPr>
          <p:cNvPr id="6" name="Рисунок 5"/>
          <p:cNvPicPr>
            <a:picLocks noChangeAspect="1"/>
          </p:cNvPicPr>
          <p:nvPr/>
        </p:nvPicPr>
        <p:blipFill rotWithShape="1">
          <a:blip r:embed="rId3" cstate="print">
            <a:extLst>
              <a:ext uri="{28A0092B-C50C-407E-A947-70E740481C1C}">
                <a14:useLocalDpi xmlns:a14="http://schemas.microsoft.com/office/drawing/2010/main" val="0"/>
              </a:ext>
            </a:extLst>
          </a:blip>
          <a:srcRect l="-3097" r="36581"/>
          <a:stretch/>
        </p:blipFill>
        <p:spPr>
          <a:xfrm>
            <a:off x="6228184" y="4737257"/>
            <a:ext cx="1900698" cy="1419225"/>
          </a:xfrm>
          <a:prstGeom prst="rect">
            <a:avLst/>
          </a:prstGeom>
        </p:spPr>
      </p:pic>
    </p:spTree>
    <p:extLst>
      <p:ext uri="{BB962C8B-B14F-4D97-AF65-F5344CB8AC3E}">
        <p14:creationId xmlns:p14="http://schemas.microsoft.com/office/powerpoint/2010/main" val="176631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6" descr="{D9F07142-893E-4CD8-BBB3-5B9F270B2188}"/>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395288" y="188913"/>
            <a:ext cx="8280400" cy="6553200"/>
          </a:xfrm>
        </p:spPr>
      </p:pic>
    </p:spTree>
    <p:extLst>
      <p:ext uri="{BB962C8B-B14F-4D97-AF65-F5344CB8AC3E}">
        <p14:creationId xmlns:p14="http://schemas.microsoft.com/office/powerpoint/2010/main" val="130194371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80728"/>
            <a:ext cx="8229600" cy="5115272"/>
          </a:xfrm>
        </p:spPr>
        <p:txBody>
          <a:bodyPr>
            <a:normAutofit lnSpcReduction="10000"/>
          </a:bodyPr>
          <a:lstStyle/>
          <a:p>
            <a:pPr algn="just"/>
            <a:r>
              <a:rPr lang="ru-RU" dirty="0">
                <a:solidFill>
                  <a:schemeClr val="bg2">
                    <a:lumMod val="75000"/>
                  </a:schemeClr>
                </a:solidFill>
              </a:rPr>
              <a:t>Многие наркоманы живут не более 5 лет после первого раза приема наркотиков, хотя и тут есть исключения некоторый погибают через 6 месяцев, либо живут с этим 15 лет. Основной причиной является </a:t>
            </a:r>
            <a:r>
              <a:rPr lang="ru-RU" b="1" dirty="0">
                <a:solidFill>
                  <a:srgbClr val="FFFF00"/>
                </a:solidFill>
              </a:rPr>
              <a:t>передозировка наркотиками.</a:t>
            </a:r>
            <a:r>
              <a:rPr lang="ru-RU" dirty="0">
                <a:solidFill>
                  <a:srgbClr val="FFFF00"/>
                </a:solidFill>
              </a:rPr>
              <a:t> </a:t>
            </a:r>
            <a:r>
              <a:rPr lang="ru-RU" dirty="0">
                <a:solidFill>
                  <a:srgbClr val="002060"/>
                </a:solidFill>
              </a:rPr>
              <a:t>Другими словами смерть наступает в результате большого приема наркотиков. Причины смерти: остановка сердца и дыхания </a:t>
            </a:r>
            <a:r>
              <a:rPr lang="ru-RU" dirty="0">
                <a:solidFill>
                  <a:srgbClr val="FFFF00"/>
                </a:solidFill>
              </a:rPr>
              <a:t>(</a:t>
            </a:r>
            <a:r>
              <a:rPr lang="ru-RU" b="1" dirty="0">
                <a:solidFill>
                  <a:srgbClr val="FFFF00"/>
                </a:solidFill>
              </a:rPr>
              <a:t>легкие просто разрывает на мелкие кусочки</a:t>
            </a:r>
            <a:r>
              <a:rPr lang="ru-RU" dirty="0">
                <a:solidFill>
                  <a:srgbClr val="FFFF00"/>
                </a:solidFill>
              </a:rPr>
              <a:t>). </a:t>
            </a:r>
            <a:r>
              <a:rPr lang="ru-RU" dirty="0" smtClean="0">
                <a:solidFill>
                  <a:schemeClr val="tx2">
                    <a:lumMod val="10000"/>
                  </a:schemeClr>
                </a:solidFill>
              </a:rPr>
              <a:t>Причиной </a:t>
            </a:r>
            <a:r>
              <a:rPr lang="ru-RU" dirty="0">
                <a:solidFill>
                  <a:schemeClr val="tx2">
                    <a:lumMod val="10000"/>
                  </a:schemeClr>
                </a:solidFill>
              </a:rPr>
              <a:t>смерти наркомана может стать также сепсис, либо нормальными словами — заряжение крови, а также патология печени, и болезни других внутренних органов. </a:t>
            </a:r>
            <a:r>
              <a:rPr lang="ru-RU" dirty="0" smtClean="0">
                <a:solidFill>
                  <a:schemeClr val="tx2">
                    <a:lumMod val="10000"/>
                  </a:schemeClr>
                </a:solidFill>
              </a:rPr>
              <a:t>главное </a:t>
            </a:r>
            <a:r>
              <a:rPr lang="ru-RU" dirty="0">
                <a:solidFill>
                  <a:schemeClr val="tx2">
                    <a:lumMod val="10000"/>
                  </a:schemeClr>
                </a:solidFill>
              </a:rPr>
              <a:t>ваше здоровье и вашу жизнь, которая дается нам один раз!</a:t>
            </a:r>
          </a:p>
        </p:txBody>
      </p:sp>
      <p:sp>
        <p:nvSpPr>
          <p:cNvPr id="3" name="Заголовок 2"/>
          <p:cNvSpPr>
            <a:spLocks noGrp="1"/>
          </p:cNvSpPr>
          <p:nvPr>
            <p:ph type="title"/>
          </p:nvPr>
        </p:nvSpPr>
        <p:spPr>
          <a:xfrm>
            <a:off x="457200" y="152400"/>
            <a:ext cx="8229600" cy="756320"/>
          </a:xfrm>
        </p:spPr>
        <p:txBody>
          <a:bodyPr/>
          <a:lstStyle/>
          <a:p>
            <a:pPr algn="ctr"/>
            <a:r>
              <a:rPr lang="ru-RU" dirty="0" smtClean="0">
                <a:solidFill>
                  <a:srgbClr val="FF0000"/>
                </a:solidFill>
              </a:rPr>
              <a:t>Последствия.</a:t>
            </a:r>
            <a:endParaRPr lang="ru-RU" dirty="0">
              <a:solidFill>
                <a:srgbClr val="FF0000"/>
              </a:solidFill>
            </a:endParaRPr>
          </a:p>
        </p:txBody>
      </p:sp>
    </p:spTree>
    <p:extLst>
      <p:ext uri="{BB962C8B-B14F-4D97-AF65-F5344CB8AC3E}">
        <p14:creationId xmlns:p14="http://schemas.microsoft.com/office/powerpoint/2010/main" val="2427394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31640" y="2060848"/>
            <a:ext cx="6408712" cy="4247381"/>
          </a:xfrm>
        </p:spPr>
      </p:pic>
      <p:sp>
        <p:nvSpPr>
          <p:cNvPr id="3" name="Заголовок 2"/>
          <p:cNvSpPr>
            <a:spLocks noGrp="1"/>
          </p:cNvSpPr>
          <p:nvPr>
            <p:ph type="title"/>
          </p:nvPr>
        </p:nvSpPr>
        <p:spPr>
          <a:xfrm>
            <a:off x="457200" y="152400"/>
            <a:ext cx="8229600" cy="1764432"/>
          </a:xfrm>
        </p:spPr>
        <p:txBody>
          <a:bodyPr>
            <a:normAutofit fontScale="90000"/>
          </a:bodyPr>
          <a:lstStyle/>
          <a:p>
            <a:r>
              <a:rPr lang="ru-RU" dirty="0">
                <a:solidFill>
                  <a:srgbClr val="000000"/>
                </a:solidFill>
                <a:effectLst/>
                <a:latin typeface="Arial"/>
              </a:rPr>
              <a:t> </a:t>
            </a:r>
            <a:r>
              <a:rPr lang="ru-RU" sz="2700" b="1" dirty="0">
                <a:solidFill>
                  <a:srgbClr val="000000"/>
                </a:solidFill>
                <a:effectLst/>
                <a:latin typeface="Arial"/>
              </a:rPr>
              <a:t>Жизнь наркомана</a:t>
            </a:r>
            <a:r>
              <a:rPr lang="ru-RU" sz="2700" dirty="0">
                <a:solidFill>
                  <a:srgbClr val="000000"/>
                </a:solidFill>
                <a:effectLst/>
                <a:latin typeface="Arial"/>
              </a:rPr>
              <a:t>, солдат воевавший в Афганистане еще при СССР, именно там он начал употреблять наркотики. По его словам нет ничего лучшего, чем наркотики.</a:t>
            </a:r>
            <a:r>
              <a:rPr lang="ru-RU" dirty="0">
                <a:solidFill>
                  <a:srgbClr val="000000"/>
                </a:solidFill>
                <a:effectLst/>
                <a:latin typeface="Arial"/>
              </a:rPr>
              <a:t> </a:t>
            </a:r>
            <a:endParaRPr lang="ru-RU" dirty="0"/>
          </a:p>
        </p:txBody>
      </p:sp>
    </p:spTree>
    <p:extLst>
      <p:ext uri="{BB962C8B-B14F-4D97-AF65-F5344CB8AC3E}">
        <p14:creationId xmlns:p14="http://schemas.microsoft.com/office/powerpoint/2010/main" val="3887334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0825" y="188913"/>
            <a:ext cx="8501063" cy="1143000"/>
          </a:xfrm>
        </p:spPr>
        <p:txBody>
          <a:bodyPr>
            <a:normAutofit fontScale="90000"/>
          </a:bodyPr>
          <a:lstStyle/>
          <a:p>
            <a:pPr algn="ctr" eaLnBrk="1" hangingPunct="1"/>
            <a:r>
              <a:rPr lang="ru-RU" sz="3600" b="1" dirty="0" smtClean="0">
                <a:solidFill>
                  <a:srgbClr val="FFFF00"/>
                </a:solidFill>
                <a:latin typeface="Times New Roman" pitchFamily="18" charset="0"/>
              </a:rPr>
              <a:t>Фотографии людей до и после того, как они начали принимать наркотики</a:t>
            </a:r>
          </a:p>
        </p:txBody>
      </p:sp>
      <p:sp>
        <p:nvSpPr>
          <p:cNvPr id="21507" name="Rectangle 3"/>
          <p:cNvSpPr>
            <a:spLocks noGrp="1" noChangeArrowheads="1"/>
          </p:cNvSpPr>
          <p:nvPr>
            <p:ph type="body" idx="1"/>
          </p:nvPr>
        </p:nvSpPr>
        <p:spPr/>
        <p:txBody>
          <a:bodyPr/>
          <a:lstStyle/>
          <a:p>
            <a:pPr eaLnBrk="1" hangingPunct="1">
              <a:buFontTx/>
              <a:buNone/>
            </a:pPr>
            <a:endParaRPr lang="ru-RU" dirty="0" smtClean="0"/>
          </a:p>
        </p:txBody>
      </p:sp>
      <p:pic>
        <p:nvPicPr>
          <p:cNvPr id="177156" name="Picture 4" descr="newfac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6238" y="2835275"/>
            <a:ext cx="3073400" cy="2305050"/>
          </a:xfrm>
          <a:prstGeom prst="rect">
            <a:avLst/>
          </a:prstGeom>
          <a:noFill/>
          <a:ln w="76200">
            <a:solidFill>
              <a:srgbClr val="FF6600"/>
            </a:solidFill>
            <a:miter lim="800000"/>
            <a:headEnd/>
            <a:tailEnd/>
          </a:ln>
          <a:extLst>
            <a:ext uri="{909E8E84-426E-40DD-AFC4-6F175D3DCCD1}">
              <a14:hiddenFill xmlns:a14="http://schemas.microsoft.com/office/drawing/2010/main">
                <a:solidFill>
                  <a:srgbClr val="FFFFFF"/>
                </a:solidFill>
              </a14:hiddenFill>
            </a:ext>
          </a:extLst>
        </p:spPr>
      </p:pic>
      <p:pic>
        <p:nvPicPr>
          <p:cNvPr id="177157" name="Picture 5" descr="faces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4581525"/>
            <a:ext cx="2952750" cy="1860550"/>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pic>
        <p:nvPicPr>
          <p:cNvPr id="177158" name="Picture 6" descr="faces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1557338"/>
            <a:ext cx="2879725" cy="1814512"/>
          </a:xfrm>
          <a:prstGeom prst="rect">
            <a:avLst/>
          </a:prstGeom>
          <a:noFill/>
          <a:ln w="76200">
            <a:solidFill>
              <a:srgbClr val="33CC33"/>
            </a:solidFill>
            <a:miter lim="800000"/>
            <a:headEnd/>
            <a:tailEnd/>
          </a:ln>
          <a:extLst>
            <a:ext uri="{909E8E84-426E-40DD-AFC4-6F175D3DCCD1}">
              <a14:hiddenFill xmlns:a14="http://schemas.microsoft.com/office/drawing/2010/main">
                <a:solidFill>
                  <a:srgbClr val="FFFFFF"/>
                </a:solidFill>
              </a14:hiddenFill>
            </a:ext>
          </a:extLst>
        </p:spPr>
      </p:pic>
      <p:pic>
        <p:nvPicPr>
          <p:cNvPr id="177159" name="Picture 7" descr="faces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1500" y="4437063"/>
            <a:ext cx="2952750" cy="1860550"/>
          </a:xfrm>
          <a:prstGeom prst="rect">
            <a:avLst/>
          </a:prstGeom>
          <a:noFill/>
          <a:ln w="76200">
            <a:solidFill>
              <a:srgbClr val="33CC33"/>
            </a:solidFill>
            <a:miter lim="800000"/>
            <a:headEnd/>
            <a:tailEnd/>
          </a:ln>
          <a:extLst>
            <a:ext uri="{909E8E84-426E-40DD-AFC4-6F175D3DCCD1}">
              <a14:hiddenFill xmlns:a14="http://schemas.microsoft.com/office/drawing/2010/main">
                <a:solidFill>
                  <a:srgbClr val="FFFFFF"/>
                </a:solidFill>
              </a14:hiddenFill>
            </a:ext>
          </a:extLst>
        </p:spPr>
      </p:pic>
      <p:pic>
        <p:nvPicPr>
          <p:cNvPr id="177160" name="Picture 8" descr="faces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24525" y="1557338"/>
            <a:ext cx="2879725" cy="1814512"/>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959765"/>
      </p:ext>
    </p:extLst>
  </p:cSld>
  <p:clrMapOvr>
    <a:masterClrMapping/>
  </p:clrMapOvr>
  <p:transition advTm="6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nodeType="afterEffect">
                                  <p:stCondLst>
                                    <p:cond delay="0"/>
                                  </p:stCondLst>
                                  <p:childTnLst>
                                    <p:set>
                                      <p:cBhvr>
                                        <p:cTn id="6" dur="1" fill="hold">
                                          <p:stCondLst>
                                            <p:cond delay="0"/>
                                          </p:stCondLst>
                                        </p:cTn>
                                        <p:tgtEl>
                                          <p:spTgt spid="177158"/>
                                        </p:tgtEl>
                                        <p:attrNameLst>
                                          <p:attrName>style.visibility</p:attrName>
                                        </p:attrNameLst>
                                      </p:cBhvr>
                                      <p:to>
                                        <p:strVal val="visible"/>
                                      </p:to>
                                    </p:set>
                                    <p:anim calcmode="lin" valueType="num">
                                      <p:cBhvr>
                                        <p:cTn id="7" dur="2000" fill="hold"/>
                                        <p:tgtEl>
                                          <p:spTgt spid="177158"/>
                                        </p:tgtEl>
                                        <p:attrNameLst>
                                          <p:attrName>ppt_w</p:attrName>
                                        </p:attrNameLst>
                                      </p:cBhvr>
                                      <p:tavLst>
                                        <p:tav tm="0">
                                          <p:val>
                                            <p:fltVal val="0"/>
                                          </p:val>
                                        </p:tav>
                                        <p:tav tm="100000">
                                          <p:val>
                                            <p:strVal val="#ppt_w"/>
                                          </p:val>
                                        </p:tav>
                                      </p:tavLst>
                                    </p:anim>
                                    <p:anim calcmode="lin" valueType="num">
                                      <p:cBhvr>
                                        <p:cTn id="8" dur="2000" fill="hold"/>
                                        <p:tgtEl>
                                          <p:spTgt spid="177158"/>
                                        </p:tgtEl>
                                        <p:attrNameLst>
                                          <p:attrName>ppt_h</p:attrName>
                                        </p:attrNameLst>
                                      </p:cBhvr>
                                      <p:tavLst>
                                        <p:tav tm="0">
                                          <p:val>
                                            <p:fltVal val="0"/>
                                          </p:val>
                                        </p:tav>
                                        <p:tav tm="100000">
                                          <p:val>
                                            <p:strVal val="#ppt_h"/>
                                          </p:val>
                                        </p:tav>
                                      </p:tavLst>
                                    </p:anim>
                                    <p:anim calcmode="lin" valueType="num">
                                      <p:cBhvr>
                                        <p:cTn id="9" dur="2000" fill="hold"/>
                                        <p:tgtEl>
                                          <p:spTgt spid="177158"/>
                                        </p:tgtEl>
                                        <p:attrNameLst>
                                          <p:attrName>ppt_x</p:attrName>
                                        </p:attrNameLst>
                                      </p:cBhvr>
                                      <p:tavLst>
                                        <p:tav tm="0">
                                          <p:val>
                                            <p:fltVal val="0.5"/>
                                          </p:val>
                                        </p:tav>
                                        <p:tav tm="100000">
                                          <p:val>
                                            <p:strVal val="#ppt_x"/>
                                          </p:val>
                                        </p:tav>
                                      </p:tavLst>
                                    </p:anim>
                                    <p:anim calcmode="lin" valueType="num">
                                      <p:cBhvr>
                                        <p:cTn id="10" dur="2000" fill="hold"/>
                                        <p:tgtEl>
                                          <p:spTgt spid="177158"/>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2000"/>
                            </p:stCondLst>
                            <p:childTnLst>
                              <p:par>
                                <p:cTn id="12" presetID="23" presetClass="entr" presetSubtype="528" fill="hold" nodeType="afterEffect">
                                  <p:stCondLst>
                                    <p:cond delay="0"/>
                                  </p:stCondLst>
                                  <p:childTnLst>
                                    <p:set>
                                      <p:cBhvr>
                                        <p:cTn id="13" dur="1" fill="hold">
                                          <p:stCondLst>
                                            <p:cond delay="0"/>
                                          </p:stCondLst>
                                        </p:cTn>
                                        <p:tgtEl>
                                          <p:spTgt spid="177160"/>
                                        </p:tgtEl>
                                        <p:attrNameLst>
                                          <p:attrName>style.visibility</p:attrName>
                                        </p:attrNameLst>
                                      </p:cBhvr>
                                      <p:to>
                                        <p:strVal val="visible"/>
                                      </p:to>
                                    </p:set>
                                    <p:anim calcmode="lin" valueType="num">
                                      <p:cBhvr>
                                        <p:cTn id="14" dur="2000" fill="hold"/>
                                        <p:tgtEl>
                                          <p:spTgt spid="177160"/>
                                        </p:tgtEl>
                                        <p:attrNameLst>
                                          <p:attrName>ppt_w</p:attrName>
                                        </p:attrNameLst>
                                      </p:cBhvr>
                                      <p:tavLst>
                                        <p:tav tm="0">
                                          <p:val>
                                            <p:fltVal val="0"/>
                                          </p:val>
                                        </p:tav>
                                        <p:tav tm="100000">
                                          <p:val>
                                            <p:strVal val="#ppt_w"/>
                                          </p:val>
                                        </p:tav>
                                      </p:tavLst>
                                    </p:anim>
                                    <p:anim calcmode="lin" valueType="num">
                                      <p:cBhvr>
                                        <p:cTn id="15" dur="2000" fill="hold"/>
                                        <p:tgtEl>
                                          <p:spTgt spid="177160"/>
                                        </p:tgtEl>
                                        <p:attrNameLst>
                                          <p:attrName>ppt_h</p:attrName>
                                        </p:attrNameLst>
                                      </p:cBhvr>
                                      <p:tavLst>
                                        <p:tav tm="0">
                                          <p:val>
                                            <p:fltVal val="0"/>
                                          </p:val>
                                        </p:tav>
                                        <p:tav tm="100000">
                                          <p:val>
                                            <p:strVal val="#ppt_h"/>
                                          </p:val>
                                        </p:tav>
                                      </p:tavLst>
                                    </p:anim>
                                    <p:anim calcmode="lin" valueType="num">
                                      <p:cBhvr>
                                        <p:cTn id="16" dur="2000" fill="hold"/>
                                        <p:tgtEl>
                                          <p:spTgt spid="177160"/>
                                        </p:tgtEl>
                                        <p:attrNameLst>
                                          <p:attrName>ppt_x</p:attrName>
                                        </p:attrNameLst>
                                      </p:cBhvr>
                                      <p:tavLst>
                                        <p:tav tm="0">
                                          <p:val>
                                            <p:fltVal val="0.5"/>
                                          </p:val>
                                        </p:tav>
                                        <p:tav tm="100000">
                                          <p:val>
                                            <p:strVal val="#ppt_x"/>
                                          </p:val>
                                        </p:tav>
                                      </p:tavLst>
                                    </p:anim>
                                    <p:anim calcmode="lin" valueType="num">
                                      <p:cBhvr>
                                        <p:cTn id="17" dur="2000" fill="hold"/>
                                        <p:tgtEl>
                                          <p:spTgt spid="177160"/>
                                        </p:tgtEl>
                                        <p:attrNameLst>
                                          <p:attrName>ppt_y</p:attrName>
                                        </p:attrNameLst>
                                      </p:cBhvr>
                                      <p:tavLst>
                                        <p:tav tm="0">
                                          <p:val>
                                            <p:fltVal val="0.5"/>
                                          </p:val>
                                        </p:tav>
                                        <p:tav tm="100000">
                                          <p:val>
                                            <p:strVal val="#ppt_y"/>
                                          </p:val>
                                        </p:tav>
                                      </p:tavLst>
                                    </p:anim>
                                  </p:childTnLst>
                                </p:cTn>
                              </p:par>
                            </p:childTnLst>
                          </p:cTn>
                        </p:par>
                        <p:par>
                          <p:cTn id="18" fill="hold" nodeType="afterGroup">
                            <p:stCondLst>
                              <p:cond delay="4000"/>
                            </p:stCondLst>
                            <p:childTnLst>
                              <p:par>
                                <p:cTn id="19" presetID="23" presetClass="entr" presetSubtype="528" fill="hold" nodeType="afterEffect">
                                  <p:stCondLst>
                                    <p:cond delay="0"/>
                                  </p:stCondLst>
                                  <p:childTnLst>
                                    <p:set>
                                      <p:cBhvr>
                                        <p:cTn id="20" dur="1" fill="hold">
                                          <p:stCondLst>
                                            <p:cond delay="0"/>
                                          </p:stCondLst>
                                        </p:cTn>
                                        <p:tgtEl>
                                          <p:spTgt spid="177157"/>
                                        </p:tgtEl>
                                        <p:attrNameLst>
                                          <p:attrName>style.visibility</p:attrName>
                                        </p:attrNameLst>
                                      </p:cBhvr>
                                      <p:to>
                                        <p:strVal val="visible"/>
                                      </p:to>
                                    </p:set>
                                    <p:anim calcmode="lin" valueType="num">
                                      <p:cBhvr>
                                        <p:cTn id="21" dur="2000" fill="hold"/>
                                        <p:tgtEl>
                                          <p:spTgt spid="177157"/>
                                        </p:tgtEl>
                                        <p:attrNameLst>
                                          <p:attrName>ppt_w</p:attrName>
                                        </p:attrNameLst>
                                      </p:cBhvr>
                                      <p:tavLst>
                                        <p:tav tm="0">
                                          <p:val>
                                            <p:fltVal val="0"/>
                                          </p:val>
                                        </p:tav>
                                        <p:tav tm="100000">
                                          <p:val>
                                            <p:strVal val="#ppt_w"/>
                                          </p:val>
                                        </p:tav>
                                      </p:tavLst>
                                    </p:anim>
                                    <p:anim calcmode="lin" valueType="num">
                                      <p:cBhvr>
                                        <p:cTn id="22" dur="2000" fill="hold"/>
                                        <p:tgtEl>
                                          <p:spTgt spid="177157"/>
                                        </p:tgtEl>
                                        <p:attrNameLst>
                                          <p:attrName>ppt_h</p:attrName>
                                        </p:attrNameLst>
                                      </p:cBhvr>
                                      <p:tavLst>
                                        <p:tav tm="0">
                                          <p:val>
                                            <p:fltVal val="0"/>
                                          </p:val>
                                        </p:tav>
                                        <p:tav tm="100000">
                                          <p:val>
                                            <p:strVal val="#ppt_h"/>
                                          </p:val>
                                        </p:tav>
                                      </p:tavLst>
                                    </p:anim>
                                    <p:anim calcmode="lin" valueType="num">
                                      <p:cBhvr>
                                        <p:cTn id="23" dur="2000" fill="hold"/>
                                        <p:tgtEl>
                                          <p:spTgt spid="177157"/>
                                        </p:tgtEl>
                                        <p:attrNameLst>
                                          <p:attrName>ppt_x</p:attrName>
                                        </p:attrNameLst>
                                      </p:cBhvr>
                                      <p:tavLst>
                                        <p:tav tm="0">
                                          <p:val>
                                            <p:fltVal val="0.5"/>
                                          </p:val>
                                        </p:tav>
                                        <p:tav tm="100000">
                                          <p:val>
                                            <p:strVal val="#ppt_x"/>
                                          </p:val>
                                        </p:tav>
                                      </p:tavLst>
                                    </p:anim>
                                    <p:anim calcmode="lin" valueType="num">
                                      <p:cBhvr>
                                        <p:cTn id="24" dur="2000" fill="hold"/>
                                        <p:tgtEl>
                                          <p:spTgt spid="177157"/>
                                        </p:tgtEl>
                                        <p:attrNameLst>
                                          <p:attrName>ppt_y</p:attrName>
                                        </p:attrNameLst>
                                      </p:cBhvr>
                                      <p:tavLst>
                                        <p:tav tm="0">
                                          <p:val>
                                            <p:fltVal val="0.5"/>
                                          </p:val>
                                        </p:tav>
                                        <p:tav tm="100000">
                                          <p:val>
                                            <p:strVal val="#ppt_y"/>
                                          </p:val>
                                        </p:tav>
                                      </p:tavLst>
                                    </p:anim>
                                  </p:childTnLst>
                                </p:cTn>
                              </p:par>
                            </p:childTnLst>
                          </p:cTn>
                        </p:par>
                        <p:par>
                          <p:cTn id="25" fill="hold" nodeType="afterGroup">
                            <p:stCondLst>
                              <p:cond delay="6000"/>
                            </p:stCondLst>
                            <p:childTnLst>
                              <p:par>
                                <p:cTn id="26" presetID="23" presetClass="entr" presetSubtype="528" fill="hold" nodeType="afterEffect">
                                  <p:stCondLst>
                                    <p:cond delay="0"/>
                                  </p:stCondLst>
                                  <p:childTnLst>
                                    <p:set>
                                      <p:cBhvr>
                                        <p:cTn id="27" dur="1" fill="hold">
                                          <p:stCondLst>
                                            <p:cond delay="0"/>
                                          </p:stCondLst>
                                        </p:cTn>
                                        <p:tgtEl>
                                          <p:spTgt spid="177159"/>
                                        </p:tgtEl>
                                        <p:attrNameLst>
                                          <p:attrName>style.visibility</p:attrName>
                                        </p:attrNameLst>
                                      </p:cBhvr>
                                      <p:to>
                                        <p:strVal val="visible"/>
                                      </p:to>
                                    </p:set>
                                    <p:anim calcmode="lin" valueType="num">
                                      <p:cBhvr>
                                        <p:cTn id="28" dur="2000" fill="hold"/>
                                        <p:tgtEl>
                                          <p:spTgt spid="177159"/>
                                        </p:tgtEl>
                                        <p:attrNameLst>
                                          <p:attrName>ppt_w</p:attrName>
                                        </p:attrNameLst>
                                      </p:cBhvr>
                                      <p:tavLst>
                                        <p:tav tm="0">
                                          <p:val>
                                            <p:fltVal val="0"/>
                                          </p:val>
                                        </p:tav>
                                        <p:tav tm="100000">
                                          <p:val>
                                            <p:strVal val="#ppt_w"/>
                                          </p:val>
                                        </p:tav>
                                      </p:tavLst>
                                    </p:anim>
                                    <p:anim calcmode="lin" valueType="num">
                                      <p:cBhvr>
                                        <p:cTn id="29" dur="2000" fill="hold"/>
                                        <p:tgtEl>
                                          <p:spTgt spid="177159"/>
                                        </p:tgtEl>
                                        <p:attrNameLst>
                                          <p:attrName>ppt_h</p:attrName>
                                        </p:attrNameLst>
                                      </p:cBhvr>
                                      <p:tavLst>
                                        <p:tav tm="0">
                                          <p:val>
                                            <p:fltVal val="0"/>
                                          </p:val>
                                        </p:tav>
                                        <p:tav tm="100000">
                                          <p:val>
                                            <p:strVal val="#ppt_h"/>
                                          </p:val>
                                        </p:tav>
                                      </p:tavLst>
                                    </p:anim>
                                    <p:anim calcmode="lin" valueType="num">
                                      <p:cBhvr>
                                        <p:cTn id="30" dur="2000" fill="hold"/>
                                        <p:tgtEl>
                                          <p:spTgt spid="177159"/>
                                        </p:tgtEl>
                                        <p:attrNameLst>
                                          <p:attrName>ppt_x</p:attrName>
                                        </p:attrNameLst>
                                      </p:cBhvr>
                                      <p:tavLst>
                                        <p:tav tm="0">
                                          <p:val>
                                            <p:fltVal val="0.5"/>
                                          </p:val>
                                        </p:tav>
                                        <p:tav tm="100000">
                                          <p:val>
                                            <p:strVal val="#ppt_x"/>
                                          </p:val>
                                        </p:tav>
                                      </p:tavLst>
                                    </p:anim>
                                    <p:anim calcmode="lin" valueType="num">
                                      <p:cBhvr>
                                        <p:cTn id="31" dur="2000" fill="hold"/>
                                        <p:tgtEl>
                                          <p:spTgt spid="177159"/>
                                        </p:tgtEl>
                                        <p:attrNameLst>
                                          <p:attrName>ppt_y</p:attrName>
                                        </p:attrNameLst>
                                      </p:cBhvr>
                                      <p:tavLst>
                                        <p:tav tm="0">
                                          <p:val>
                                            <p:fltVal val="0.5"/>
                                          </p:val>
                                        </p:tav>
                                        <p:tav tm="100000">
                                          <p:val>
                                            <p:strVal val="#ppt_y"/>
                                          </p:val>
                                        </p:tav>
                                      </p:tavLst>
                                    </p:anim>
                                  </p:childTnLst>
                                </p:cTn>
                              </p:par>
                            </p:childTnLst>
                          </p:cTn>
                        </p:par>
                        <p:par>
                          <p:cTn id="32" fill="hold" nodeType="afterGroup">
                            <p:stCondLst>
                              <p:cond delay="8000"/>
                            </p:stCondLst>
                            <p:childTnLst>
                              <p:par>
                                <p:cTn id="33" presetID="23" presetClass="entr" presetSubtype="528" fill="hold" nodeType="afterEffect">
                                  <p:stCondLst>
                                    <p:cond delay="0"/>
                                  </p:stCondLst>
                                  <p:childTnLst>
                                    <p:set>
                                      <p:cBhvr>
                                        <p:cTn id="34" dur="1" fill="hold">
                                          <p:stCondLst>
                                            <p:cond delay="0"/>
                                          </p:stCondLst>
                                        </p:cTn>
                                        <p:tgtEl>
                                          <p:spTgt spid="177156"/>
                                        </p:tgtEl>
                                        <p:attrNameLst>
                                          <p:attrName>style.visibility</p:attrName>
                                        </p:attrNameLst>
                                      </p:cBhvr>
                                      <p:to>
                                        <p:strVal val="visible"/>
                                      </p:to>
                                    </p:set>
                                    <p:anim calcmode="lin" valueType="num">
                                      <p:cBhvr>
                                        <p:cTn id="35" dur="2000" fill="hold"/>
                                        <p:tgtEl>
                                          <p:spTgt spid="177156"/>
                                        </p:tgtEl>
                                        <p:attrNameLst>
                                          <p:attrName>ppt_w</p:attrName>
                                        </p:attrNameLst>
                                      </p:cBhvr>
                                      <p:tavLst>
                                        <p:tav tm="0">
                                          <p:val>
                                            <p:fltVal val="0"/>
                                          </p:val>
                                        </p:tav>
                                        <p:tav tm="100000">
                                          <p:val>
                                            <p:strVal val="#ppt_w"/>
                                          </p:val>
                                        </p:tav>
                                      </p:tavLst>
                                    </p:anim>
                                    <p:anim calcmode="lin" valueType="num">
                                      <p:cBhvr>
                                        <p:cTn id="36" dur="2000" fill="hold"/>
                                        <p:tgtEl>
                                          <p:spTgt spid="177156"/>
                                        </p:tgtEl>
                                        <p:attrNameLst>
                                          <p:attrName>ppt_h</p:attrName>
                                        </p:attrNameLst>
                                      </p:cBhvr>
                                      <p:tavLst>
                                        <p:tav tm="0">
                                          <p:val>
                                            <p:fltVal val="0"/>
                                          </p:val>
                                        </p:tav>
                                        <p:tav tm="100000">
                                          <p:val>
                                            <p:strVal val="#ppt_h"/>
                                          </p:val>
                                        </p:tav>
                                      </p:tavLst>
                                    </p:anim>
                                    <p:anim calcmode="lin" valueType="num">
                                      <p:cBhvr>
                                        <p:cTn id="37" dur="2000" fill="hold"/>
                                        <p:tgtEl>
                                          <p:spTgt spid="177156"/>
                                        </p:tgtEl>
                                        <p:attrNameLst>
                                          <p:attrName>ppt_x</p:attrName>
                                        </p:attrNameLst>
                                      </p:cBhvr>
                                      <p:tavLst>
                                        <p:tav tm="0">
                                          <p:val>
                                            <p:fltVal val="0.5"/>
                                          </p:val>
                                        </p:tav>
                                        <p:tav tm="100000">
                                          <p:val>
                                            <p:strVal val="#ppt_x"/>
                                          </p:val>
                                        </p:tav>
                                      </p:tavLst>
                                    </p:anim>
                                    <p:anim calcmode="lin" valueType="num">
                                      <p:cBhvr>
                                        <p:cTn id="38" dur="2000" fill="hold"/>
                                        <p:tgtEl>
                                          <p:spTgt spid="17715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08720"/>
            <a:ext cx="8229600" cy="5688632"/>
          </a:xfrm>
        </p:spPr>
        <p:txBody>
          <a:bodyPr>
            <a:normAutofit fontScale="92500" lnSpcReduction="20000"/>
          </a:bodyPr>
          <a:lstStyle/>
          <a:p>
            <a:pPr fontAlgn="ctr"/>
            <a:r>
              <a:rPr lang="ru-RU" b="1" u="sng" dirty="0" smtClean="0">
                <a:solidFill>
                  <a:srgbClr val="FFFF00"/>
                </a:solidFill>
              </a:rPr>
              <a:t>Правило  первое</a:t>
            </a:r>
            <a:r>
              <a:rPr lang="ru-RU" b="1" u="sng" dirty="0">
                <a:solidFill>
                  <a:srgbClr val="FFFF00"/>
                </a:solidFill>
              </a:rPr>
              <a:t>.</a:t>
            </a:r>
            <a:r>
              <a:rPr lang="ru-RU" b="1" dirty="0"/>
              <a:t> Всегда вырабатывайте в себе слово НЕТ для любых наркотиков.</a:t>
            </a:r>
            <a:endParaRPr lang="ru-RU" dirty="0"/>
          </a:p>
          <a:p>
            <a:r>
              <a:rPr lang="ru-RU" b="1" u="sng" dirty="0" smtClean="0">
                <a:solidFill>
                  <a:srgbClr val="FFFF00"/>
                </a:solidFill>
              </a:rPr>
              <a:t>Второе  правило</a:t>
            </a:r>
            <a:r>
              <a:rPr lang="ru-RU" b="1" u="sng" dirty="0">
                <a:solidFill>
                  <a:srgbClr val="FFFF00"/>
                </a:solidFill>
              </a:rPr>
              <a:t>.</a:t>
            </a:r>
            <a:r>
              <a:rPr lang="ru-RU" b="1" dirty="0"/>
              <a:t> Выработайте в себе чувство удовольствия от повседневных дел.</a:t>
            </a:r>
            <a:endParaRPr lang="ru-RU" dirty="0"/>
          </a:p>
          <a:p>
            <a:pPr marL="0" indent="0">
              <a:buNone/>
            </a:pPr>
            <a:r>
              <a:rPr lang="ru-RU" dirty="0" smtClean="0"/>
              <a:t>Скажите НЕТ безделью, занимайтесь спортом, учебой, посещайте  различные  кружки,  помогайте  своим родителям  по дому. Итак</a:t>
            </a:r>
            <a:r>
              <a:rPr lang="ru-RU" dirty="0"/>
              <a:t>, скажите, НЕТ безделью и праздному </a:t>
            </a:r>
            <a:r>
              <a:rPr lang="ru-RU" dirty="0" smtClean="0"/>
              <a:t> времяпрепровождению</a:t>
            </a:r>
            <a:r>
              <a:rPr lang="ru-RU" dirty="0"/>
              <a:t>.</a:t>
            </a:r>
          </a:p>
          <a:p>
            <a:r>
              <a:rPr lang="ru-RU" b="1" u="sng" dirty="0" smtClean="0">
                <a:solidFill>
                  <a:srgbClr val="FFFF00"/>
                </a:solidFill>
              </a:rPr>
              <a:t>Третье </a:t>
            </a:r>
            <a:r>
              <a:rPr lang="ru-RU" b="1" u="sng" dirty="0">
                <a:solidFill>
                  <a:srgbClr val="FFFF00"/>
                </a:solidFill>
              </a:rPr>
              <a:t>правило.</a:t>
            </a:r>
            <a:r>
              <a:rPr lang="ru-RU" b="1" dirty="0"/>
              <a:t> Тщательно выбирайте себе друзей.</a:t>
            </a:r>
            <a:endParaRPr lang="ru-RU" dirty="0"/>
          </a:p>
          <a:p>
            <a:r>
              <a:rPr lang="ru-RU" b="1" u="sng" dirty="0" smtClean="0">
                <a:solidFill>
                  <a:srgbClr val="FFFF00"/>
                </a:solidFill>
              </a:rPr>
              <a:t>Правило </a:t>
            </a:r>
            <a:r>
              <a:rPr lang="ru-RU" b="1" u="sng" dirty="0">
                <a:solidFill>
                  <a:srgbClr val="FFFF00"/>
                </a:solidFill>
              </a:rPr>
              <a:t>четвертое.</a:t>
            </a:r>
            <a:r>
              <a:rPr lang="ru-RU" b="1" dirty="0"/>
              <a:t> Скажите НЕТ своей стеснительности и </a:t>
            </a:r>
            <a:r>
              <a:rPr lang="ru-RU" b="1" dirty="0" smtClean="0"/>
              <a:t> неустойчивости</a:t>
            </a:r>
            <a:r>
              <a:rPr lang="ru-RU" b="1" dirty="0"/>
              <a:t>, </a:t>
            </a:r>
            <a:r>
              <a:rPr lang="ru-RU" b="1" dirty="0" smtClean="0"/>
              <a:t> когда  вам </a:t>
            </a:r>
            <a:r>
              <a:rPr lang="ru-RU" b="1" dirty="0"/>
              <a:t>предложат </a:t>
            </a:r>
            <a:r>
              <a:rPr lang="ru-RU" b="1" dirty="0" smtClean="0"/>
              <a:t> наркотики</a:t>
            </a:r>
            <a:r>
              <a:rPr lang="ru-RU" b="1" dirty="0"/>
              <a:t>.</a:t>
            </a:r>
            <a:endParaRPr lang="ru-RU" dirty="0"/>
          </a:p>
          <a:p>
            <a:pPr marL="0" indent="0">
              <a:buNone/>
            </a:pPr>
            <a:r>
              <a:rPr lang="ru-RU" dirty="0">
                <a:solidFill>
                  <a:srgbClr val="92D050"/>
                </a:solidFill>
              </a:rPr>
              <a:t>Помните, ваша жизнь дороже всего. Многие стали зависимы, лишь потому, что не смогли отказать в </a:t>
            </a:r>
            <a:r>
              <a:rPr lang="ru-RU" dirty="0" smtClean="0">
                <a:solidFill>
                  <a:srgbClr val="92D050"/>
                </a:solidFill>
              </a:rPr>
              <a:t>первый  </a:t>
            </a:r>
            <a:r>
              <a:rPr lang="ru-RU" dirty="0">
                <a:solidFill>
                  <a:srgbClr val="92D050"/>
                </a:solidFill>
              </a:rPr>
              <a:t>раз. Кто бы вам ни предлагал наркотики, сразу же отказывайтесь. Вы не обязаны всем и каждому объяснять, почему вы отказались, просто скажите «Не хочу и все». </a:t>
            </a:r>
          </a:p>
        </p:txBody>
      </p:sp>
      <p:sp>
        <p:nvSpPr>
          <p:cNvPr id="3" name="Заголовок 2"/>
          <p:cNvSpPr>
            <a:spLocks noGrp="1"/>
          </p:cNvSpPr>
          <p:nvPr>
            <p:ph type="title"/>
          </p:nvPr>
        </p:nvSpPr>
        <p:spPr>
          <a:xfrm>
            <a:off x="457200" y="152400"/>
            <a:ext cx="8229600" cy="756320"/>
          </a:xfrm>
        </p:spPr>
        <p:txBody>
          <a:bodyPr>
            <a:normAutofit fontScale="90000"/>
          </a:bodyPr>
          <a:lstStyle/>
          <a:p>
            <a:pPr algn="ctr"/>
            <a:r>
              <a:rPr lang="ru-RU" b="1" i="1" u="sng" dirty="0">
                <a:solidFill>
                  <a:srgbClr val="FF5050"/>
                </a:solidFill>
                <a:effectLst/>
                <a:latin typeface="Bookman Old Style" pitchFamily="18" charset="0"/>
              </a:rPr>
              <a:t>4 правила «Нет» наркотикам</a:t>
            </a:r>
            <a:endParaRPr lang="ru-RU" dirty="0">
              <a:solidFill>
                <a:srgbClr val="FF5050"/>
              </a:solidFill>
              <a:latin typeface="Bookman Old Style" pitchFamily="18" charset="0"/>
            </a:endParaRPr>
          </a:p>
        </p:txBody>
      </p:sp>
    </p:spTree>
    <p:extLst>
      <p:ext uri="{BB962C8B-B14F-4D97-AF65-F5344CB8AC3E}">
        <p14:creationId xmlns:p14="http://schemas.microsoft.com/office/powerpoint/2010/main" val="23895737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336</TotalTime>
  <Words>662</Words>
  <Application>Microsoft Office PowerPoint</Application>
  <PresentationFormat>Экран (4:3)</PresentationFormat>
  <Paragraphs>59</Paragraphs>
  <Slides>22</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22</vt:i4>
      </vt:variant>
    </vt:vector>
  </HeadingPairs>
  <TitlesOfParts>
    <vt:vector size="30" baseType="lpstr">
      <vt:lpstr>Algerian</vt:lpstr>
      <vt:lpstr>Arial</vt:lpstr>
      <vt:lpstr>Bookman Old Style</vt:lpstr>
      <vt:lpstr>Constantia</vt:lpstr>
      <vt:lpstr>Stencil</vt:lpstr>
      <vt:lpstr>Times New Roman</vt:lpstr>
      <vt:lpstr>Wingdings 2</vt:lpstr>
      <vt:lpstr>Бумажная</vt:lpstr>
      <vt:lpstr>Классный час на тему: «Вредные привычки!»</vt:lpstr>
      <vt:lpstr>НАРКОТИК в широком  смысле - психоактивное средство,   снижающее   физическую  и умственную   активность,  притупляющее боль  и  оказывающее   успокаивающее  и снотворное   действие.</vt:lpstr>
      <vt:lpstr>Наркотики разрушают и уносят миллионы жизней каждый год. Наркотики стали для многих частью их жизни. Около  200 миллионов человек во всем мире связали свою жизнь и наркотики. Большинство молодежи даже не понимает в полной мере какой вред они наносят себе и своим близким  с  очередной  дозой.</vt:lpstr>
      <vt:lpstr>Вред от наркотиков</vt:lpstr>
      <vt:lpstr>Презентация PowerPoint</vt:lpstr>
      <vt:lpstr>Последствия.</vt:lpstr>
      <vt:lpstr> Жизнь наркомана, солдат воевавший в Афганистане еще при СССР, именно там он начал употреблять наркотики. По его словам нет ничего лучшего, чем наркотики. </vt:lpstr>
      <vt:lpstr>Фотографии людей до и после того, как они начали принимать наркотики</vt:lpstr>
      <vt:lpstr>4 правила «Нет» наркотикам</vt:lpstr>
      <vt:lpstr>Курение</vt:lpstr>
      <vt:lpstr>Общие сведения</vt:lpstr>
      <vt:lpstr>Вред курения.</vt:lpstr>
      <vt:lpstr>При  пассивном  курении  некурящий человек  страдает  больше</vt:lpstr>
      <vt:lpstr>Нет  такого  органа, который  бы  не  поражался табаком: почки  и  мочевой  пузырь, половые железы  и  кровеносные  сосуды, головной  мозг и печень. Смертельная  доза  для  взрослого  человека содержится  в  одной  пачке сигарет,  если  её выкурить  сразу,  а для  подростков  — полпачки.</vt:lpstr>
      <vt:lpstr>Презентация PowerPoint</vt:lpstr>
      <vt:lpstr>Презентация PowerPoint</vt:lpstr>
      <vt:lpstr>О пьянстве и  алкоголизме.</vt:lpstr>
      <vt:lpstr>Влияние  алкоголя  на организм</vt:lpstr>
      <vt:lpstr>Презентация PowerPoint</vt:lpstr>
      <vt:lpstr>Острое  отравление  никотином (тошнота, рвота, частый  пульс, судороги, подъём кровяного давления) наблюдается  обычно  при  первых попытках  курить. Не  испытывай  судьбу,  скажи  курению, алкоголю   и  наркотикам  НЕТ!</vt:lpstr>
      <vt:lpstr>Презентация PowerPoint</vt:lpstr>
      <vt:lpstr>     Веди здоровый образ жизни!!!</vt:lpstr>
    </vt:vector>
  </TitlesOfParts>
  <Company>ORG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Наркотики и курение</dc:title>
  <dc:creator>User</dc:creator>
  <cp:lastModifiedBy>User</cp:lastModifiedBy>
  <cp:revision>55</cp:revision>
  <dcterms:created xsi:type="dcterms:W3CDTF">2013-10-01T15:39:51Z</dcterms:created>
  <dcterms:modified xsi:type="dcterms:W3CDTF">2023-11-07T12:41:38Z</dcterms:modified>
</cp:coreProperties>
</file>