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8" r:id="rId3"/>
    <p:sldId id="257" r:id="rId4"/>
    <p:sldId id="258" r:id="rId5"/>
    <p:sldId id="268" r:id="rId6"/>
    <p:sldId id="287" r:id="rId7"/>
    <p:sldId id="309" r:id="rId8"/>
    <p:sldId id="291" r:id="rId9"/>
    <p:sldId id="294" r:id="rId10"/>
    <p:sldId id="273" r:id="rId11"/>
    <p:sldId id="295" r:id="rId12"/>
    <p:sldId id="296" r:id="rId13"/>
    <p:sldId id="269" r:id="rId14"/>
    <p:sldId id="29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4" autoAdjust="0"/>
    <p:restoredTop sz="94660"/>
  </p:normalViewPr>
  <p:slideViewPr>
    <p:cSldViewPr>
      <p:cViewPr>
        <p:scale>
          <a:sx n="70" d="100"/>
          <a:sy n="70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6FAB1-D6AC-444A-BCD8-764E1E4731BC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E67-EC9A-45FF-BC23-C84BFF7A6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E67-EC9A-45FF-BC23-C84BFF7A68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32147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00570"/>
            <a:ext cx="5357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1490-1235-4F0E-9118-F829447720F7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6BEC-8F18-453E-8B04-BE90F844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D2E3-E03D-4EF7-825E-E84031070A70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487A-423B-4F98-861F-72FA2E056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5D4A-8888-4E1C-8F04-A56ACF89C379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DCF6-744D-47B9-A973-1EA47AF2A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9143-AA8A-4175-ABE5-539C71545B82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1A22-C015-47D6-83BA-5700B929D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677C-C645-4E7A-AA16-FF783303AB2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12FB-2967-4639-91A0-6DCB28D06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BC73-FBFF-458A-A111-D1C31A6E4C67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705A-86DA-465D-84DC-A2824C3E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6BD1-9546-480E-BD09-B75194D3D5DC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2B-E4CA-466D-A142-B7584F5CC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9AE2-9AA0-4D7E-A485-58F983C335F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D148-9B4F-4844-A2D3-E8291A85F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A7FA-DE82-438A-9699-064B387B47CE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FD86-C2D7-4971-973B-879742132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E79E-8BAC-4DF2-84DD-510D7F335A4A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7671-70C9-4E0E-95EF-DB744C0E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B5CE-D7E6-4696-A861-0261FC0B78ED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1C2C-F32F-4CBB-9AB5-640BD0C1A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6581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42820-2A47-426D-8F2A-6B9B1F20AEAC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30AD2-4666-4666-A7BC-5938D3910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254061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8872" cy="4464496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М</a:t>
            </a:r>
            <a:r>
              <a:rPr lang="en-US" sz="3100" dirty="0" smtClean="0"/>
              <a:t>K</a:t>
            </a:r>
            <a:r>
              <a:rPr lang="ru-RU" sz="3100" dirty="0" smtClean="0"/>
              <a:t>ОУ «АСШ им. А. А. Кудрявцева»</a:t>
            </a:r>
            <a:br>
              <a:rPr lang="ru-RU" sz="3100" dirty="0" smtClean="0"/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effectLst/>
              </a:rPr>
              <a:t>«Повышение интереса учеников и развитие их творчества во внеурочное время»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5357813" cy="17526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Подготовила: учитель начальных классов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Гудкова Елена Владимировна,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первая квалификационная категория</a:t>
            </a:r>
          </a:p>
          <a:p>
            <a:pPr eaLnBrk="1" hangingPunct="1"/>
            <a:endParaRPr lang="ru-RU" dirty="0" smtClean="0">
              <a:solidFill>
                <a:srgbClr val="25406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Социальное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980729"/>
            <a:ext cx="4032448" cy="187220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  Цели</a:t>
            </a:r>
            <a:r>
              <a:rPr lang="ru-RU" sz="1800" dirty="0" smtClean="0"/>
              <a:t>: формирование основ нравственного поведения; формирование первоначальных представлений о правилах поведения в школе, дома, на улице, в общественных местах, на природе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266" name="AutoShape 2" descr="https://cloclo18.cloud.mail.ru/thumb/xw1/%D0%9F%D0%B5%D0%B4%D1%81%D0%BE%D0%B2%D0%B5%D1%82%20%D0%BC%D0%B0%D1%80%D1%82%202017/1-%D0%93%20%281%29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loclo18.cloud.mail.ru/thumb/xw1/%D0%9F%D0%B5%D0%B4%D1%81%D0%BE%D0%B2%D0%B5%D1%82%20%D0%BC%D0%B0%D1%80%D1%82%202017/1-%D0%93%20%281%29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08720"/>
            <a:ext cx="518457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«По ступенькам добра и справедливости»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sp>
        <p:nvSpPr>
          <p:cNvPr id="11272" name="AutoShape 8" descr="https://cloclo18.cloud.mail.ru/thumb/xw1/%D0%9F%D0%B5%D0%B4%D1%81%D0%BE%D0%B2%D0%B5%D1%82%20%D0%BC%D0%B0%D1%80%D1%82%202017/P9050336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630932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50" dirty="0" smtClean="0">
                <a:latin typeface="Times New Roman"/>
              </a:rPr>
              <a:t>«Воспитание сказкой»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5165576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50" dirty="0" smtClean="0">
                <a:latin typeface="Times New Roman"/>
                <a:ea typeface="Andale Sans UI"/>
              </a:rPr>
              <a:t>Уроки милосердия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РМО\20190128_1414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04864"/>
            <a:ext cx="417646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РМО\20191101_132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888" y="3068959"/>
            <a:ext cx="4215130" cy="3004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Социальное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66" name="AutoShape 2" descr="https://cloclo18.cloud.mail.ru/thumb/xw1/%D0%9F%D0%B5%D0%B4%D1%81%D0%BE%D0%B2%D0%B5%D1%82%20%D0%BC%D0%B0%D1%80%D1%82%202017/1-%D0%93%20%281%29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loclo18.cloud.mail.ru/thumb/xw1/%D0%9F%D0%B5%D0%B4%D1%81%D0%BE%D0%B2%D0%B5%D1%82%20%D0%BC%D0%B0%D1%80%D1%82%202017/1-%D0%93%20%281%29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0728"/>
            <a:ext cx="71287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«Правила дорожного движения»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593" y="5445224"/>
            <a:ext cx="8588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kern="50" dirty="0" smtClean="0">
                <a:latin typeface="Times New Roman"/>
                <a:ea typeface="Andale Sans UI"/>
              </a:rPr>
              <a:t>Викторина  по правилам дорожного движения</a:t>
            </a:r>
            <a:endParaRPr lang="ru-RU" sz="2000" b="1" kern="50" dirty="0">
              <a:latin typeface="Times New Roman"/>
              <a:ea typeface="Andale Sans U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15" y="1752057"/>
            <a:ext cx="6516687" cy="369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РЕФЛЕКСИЯ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66" name="AutoShape 2" descr="https://cloclo18.cloud.mail.ru/thumb/xw1/%D0%9F%D0%B5%D0%B4%D1%81%D0%BE%D0%B2%D0%B5%D1%82%20%D0%BC%D0%B0%D1%80%D1%82%202017/1-%D0%93%20%281%29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loclo18.cloud.mail.ru/thumb/xw1/%D0%9F%D0%B5%D0%B4%D1%81%D0%BE%D0%B2%D0%B5%D1%82%20%D0%BC%D0%B0%D1%80%D1%82%202017/1-%D0%93%20%281%29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908720"/>
            <a:ext cx="8288089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«Основы проектной деятельности»,</a:t>
            </a:r>
          </a:p>
          <a:p>
            <a:pPr algn="ctr">
              <a:spcAft>
                <a:spcPts val="0"/>
              </a:spcAft>
            </a:pPr>
            <a:r>
              <a:rPr lang="ru-RU" sz="2800" b="1" kern="50" smtClean="0">
                <a:solidFill>
                  <a:srgbClr val="C00000"/>
                </a:solidFill>
                <a:latin typeface="Times New Roman"/>
                <a:ea typeface="Andale Sans UI"/>
              </a:rPr>
              <a:t> </a:t>
            </a: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</a:t>
            </a:r>
            <a:r>
              <a:rPr lang="ru-RU" sz="2800" b="1" kern="50" smtClean="0">
                <a:solidFill>
                  <a:srgbClr val="C00000"/>
                </a:solidFill>
                <a:latin typeface="Times New Roman"/>
                <a:ea typeface="Andale Sans UI"/>
              </a:rPr>
              <a:t>Наше настроение»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1" y="2060849"/>
            <a:ext cx="2448273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6701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20190218_13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19442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8572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Правила работы на занятиях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sz="2800" b="1" dirty="0" smtClean="0"/>
              <a:t> </a:t>
            </a:r>
            <a:r>
              <a:rPr lang="ru-RU" b="1" dirty="0" smtClean="0"/>
              <a:t>служить примером для подражания;</a:t>
            </a:r>
            <a:endParaRPr lang="en-US" b="1" dirty="0" smtClean="0"/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b="1" dirty="0" smtClean="0"/>
              <a:t> поощрять сомнения; </a:t>
            </a:r>
            <a:endParaRPr lang="en-US" b="1" dirty="0" smtClean="0"/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b="1" dirty="0" smtClean="0"/>
              <a:t>разрешать делать ошибки;</a:t>
            </a:r>
            <a:endParaRPr lang="en-US" b="1" dirty="0" smtClean="0"/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b="1" dirty="0" smtClean="0"/>
              <a:t> поощрять разумный поиск;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b="1" dirty="0" smtClean="0"/>
              <a:t>готовить к препятствиям;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b="1" dirty="0" smtClean="0"/>
              <a:t>поощрять творческие идеи и результаты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http://on-les.narod.ru/olderfiles/1/Kopiya_or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78132"/>
            <a:ext cx="1224136" cy="157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после уроков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1"/>
            <a:ext cx="8784976" cy="5735539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это мир творчества, проявления и раскрытия каждым ребёнком своих интересов, своих увлечений, своего «Я». Важно заинтересовать ребёнка занятиями после уроков, чтобы школа стала для него вторым домом, что даст возможность превратить внеурочную деятельность в полноценное пространство воспитания и образования.</a:t>
            </a:r>
          </a:p>
          <a:p>
            <a:endParaRPr lang="ru-RU" dirty="0"/>
          </a:p>
        </p:txBody>
      </p:sp>
      <p:pic>
        <p:nvPicPr>
          <p:cNvPr id="1026" name="Picture 2" descr="http://img0.liveinternet.ru/images/attach/c/2/84/211/84211826_1330598303_03wd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5" y="426571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99797" cy="158417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36004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Успехов, терпения и радости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в общении с детьми!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24944"/>
            <a:ext cx="4267643" cy="35238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2" descr="C:\Users\Admnnn\Desktop\8c8882229d1a055abd70f54259792ac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068960"/>
            <a:ext cx="32734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эпиграф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«В каждом ребёнке есть солнце,</a:t>
            </a: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          только дайте ему светить»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СОКРАТ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8367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effectLst/>
              </a:rPr>
              <a:t>Цель внеурочной деятельности: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00687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 </a:t>
            </a:r>
            <a:r>
              <a:rPr lang="ru-RU" sz="3600" dirty="0" smtClean="0"/>
              <a:t>создание условий для проявления и развития ребёнком своих интересов на основе свободного выбора, постижения духовно – нравственных ценностей и культурных  традиций.</a:t>
            </a:r>
          </a:p>
          <a:p>
            <a:pPr eaLnBrk="1" hangingPunct="1"/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4" descr="H:\Documents and Settings\Admin\Local Settings\Temporary Internet Files\Content.IE5\OZT5KB6K\MC90034336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5571166"/>
            <a:ext cx="1330573" cy="12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Задачи внеурочной деятельности: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19256" cy="523148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dirty="0" smtClean="0"/>
              <a:t> выявление интересов, склонностей, способностей, возможностей  обучающихся к различным видам деятельности;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dirty="0" smtClean="0"/>
              <a:t>  формирование коммуникативной культуры, умения общаться и сотрудничать;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dirty="0" smtClean="0"/>
              <a:t>  развитие волевой и эмоциональной регуляции поведения и деятельности;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dirty="0" smtClean="0"/>
              <a:t>     воспитание духовно–нравственных качеств личности;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dirty="0" smtClean="0"/>
              <a:t> развитие опыта творческой деятельности, творческих способностей  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:\Documents and Settings\Admin\Local Settings\Temporary Internet Files\Content.IE5\VBY5J10T\MC900343345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5499075"/>
            <a:ext cx="1470047" cy="13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Спортивно – оздоровительное направление «Юниор"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84784"/>
            <a:ext cx="4968552" cy="1872208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1800" b="1" dirty="0" smtClean="0"/>
              <a:t>Цели</a:t>
            </a:r>
            <a:r>
              <a:rPr lang="ru-RU" sz="1800" dirty="0" smtClean="0"/>
              <a:t>: укрепление здоровья и закаливание учащихся; повышение уровня физического развития; приобретение знаний, умений и навыков, предусмотренных программой для данного возраста, формирование морально-волевых качеств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424847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«Подвижные игры»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309320"/>
            <a:ext cx="3788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50" dirty="0" smtClean="0">
                <a:latin typeface="Times New Roman"/>
                <a:ea typeface="Andale Sans UI"/>
              </a:rPr>
              <a:t>Соревнования  «Весёлые старты»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623731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latin typeface="Times New Roman"/>
                <a:ea typeface="Andale Sans UI"/>
              </a:rPr>
              <a:t>Зарядка на свежем воздухе </a:t>
            </a:r>
            <a:endParaRPr lang="ru-RU" b="1" kern="50" dirty="0">
              <a:latin typeface="Times New Roman"/>
              <a:ea typeface="Andale Sans U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33056"/>
            <a:ext cx="336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50" dirty="0" smtClean="0">
                <a:latin typeface="Times New Roman"/>
                <a:ea typeface="Andale Sans UI"/>
              </a:rPr>
              <a:t>      Спортивные соревнования</a:t>
            </a:r>
            <a:endParaRPr lang="ru-RU" dirty="0"/>
          </a:p>
        </p:txBody>
      </p:sp>
      <p:pic>
        <p:nvPicPr>
          <p:cNvPr id="24580" name="Picture 4" descr="http://nsportal.ru/sites/default/files/styles/large/public/media/2016/11/05/img_20160414_094107.jpg?itok=rzT9u-v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3347864" cy="25108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95528" y="908720"/>
            <a:ext cx="424847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«Азбука здоровья»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979" y="4286954"/>
            <a:ext cx="37195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Пользователь\Desktop\20191018_115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Спортивно – оздоровительное направление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08720"/>
            <a:ext cx="424847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«День бегуна»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5528" y="908720"/>
            <a:ext cx="424847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«День лыжника»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90578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Пользователь\Desktop\20191003_1353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20191003_1557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1801124" cy="28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«Воспитание сказкой» – универсальное занятие в/</a:t>
            </a:r>
            <a:r>
              <a:rPr lang="ru-RU" sz="3200" dirty="0" err="1" smtClean="0">
                <a:effectLst/>
              </a:rPr>
              <a:t>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63"/>
            <a:ext cx="8640960" cy="550068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ea typeface="Calibri"/>
                <a:cs typeface="Times New Roman"/>
              </a:rPr>
              <a:t>                                             ЗАДАЧИ ЗАНЯТИЯ: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ea typeface="Calibri"/>
                <a:cs typeface="Times New Roman"/>
              </a:rPr>
              <a:t>Создать условия для формирования личности ребёнка через сказку;</a:t>
            </a:r>
          </a:p>
          <a:p>
            <a:pPr marL="324000" algn="just"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ea typeface="Calibri"/>
                <a:cs typeface="Times New Roman"/>
              </a:rPr>
              <a:t>Прививать общечеловеческие ценности, морально – нравственные ценности культуры;</a:t>
            </a:r>
          </a:p>
          <a:p>
            <a:pPr marL="324000" algn="just"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ea typeface="Calibri"/>
                <a:cs typeface="Times New Roman"/>
              </a:rPr>
              <a:t>Воспитывать интерес к художественной литературе, литературно – художественный вкус, способность понимать и чувствовать настроение произведения. </a:t>
            </a:r>
          </a:p>
          <a:p>
            <a:pPr marL="324000" algn="just"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ru-RU" sz="2000" b="1" dirty="0" smtClean="0">
                <a:cs typeface="Times New Roman"/>
              </a:rPr>
              <a:t>МЕТОДЫ: совместная и индивидуальная работа; ознакомление с литературой; традиционные фольклорные развлечения и праздники.</a:t>
            </a:r>
            <a:endParaRPr lang="ru-RU" sz="2000" b="1" dirty="0"/>
          </a:p>
        </p:txBody>
      </p:sp>
      <p:pic>
        <p:nvPicPr>
          <p:cNvPr id="4" name="Picture 4" descr="http://pedsovet.su/_ld/151/50668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3216"/>
            <a:ext cx="1979712" cy="1484784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Desktop\1а 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941168"/>
            <a:ext cx="316835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32848" cy="10527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Общекультурное направление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24744"/>
            <a:ext cx="612068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«Культура добрососедства»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58924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Мини-проект плакатов, посвящённый Дню народного единства.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11552" y="5157192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творческих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C:\Users\Пользователь\Desktop\20191101_1326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680520" cy="35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20191011_141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900" kern="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/>
            </a:r>
            <a:br>
              <a:rPr lang="ru-RU" sz="4900" kern="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</a:br>
            <a:r>
              <a:rPr lang="ru-RU" kern="50" dirty="0" smtClean="0">
                <a:solidFill>
                  <a:schemeClr val="tx1"/>
                </a:solidFill>
                <a:latin typeface="Times New Roman"/>
                <a:ea typeface="Andale Sans UI"/>
                <a:cs typeface="Times New Roman"/>
              </a:rPr>
              <a:t>Общекультурное направление</a:t>
            </a:r>
            <a:r>
              <a:rPr lang="ru-RU" kern="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imes New Roman"/>
              </a:rPr>
              <a:t/>
            </a:r>
            <a:br>
              <a:rPr lang="ru-RU" kern="5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Andale Sans UI"/>
                <a:cs typeface="Times New Roman"/>
              </a:rPr>
            </a:br>
            <a:endParaRPr lang="ru-RU" dirty="0"/>
          </a:p>
        </p:txBody>
      </p:sp>
      <p:sp>
        <p:nvSpPr>
          <p:cNvPr id="15362" name="AutoShape 2" descr="https://cloclo18.cloud.mail.ru/thumb/xw1/%D0%9F%D0%B5%D0%B4%D1%81%D0%BE%D0%B2%D0%B5%D1%82%20%D0%BC%D0%B0%D1%80%D1%82%202017/IMG_20170114_110135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725144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творческих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908720"/>
            <a:ext cx="424847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50" dirty="0" smtClean="0">
                <a:solidFill>
                  <a:srgbClr val="C00000"/>
                </a:solidFill>
                <a:latin typeface="Times New Roman"/>
                <a:ea typeface="Andale Sans UI"/>
              </a:rPr>
              <a:t>«Умелые ручки»</a:t>
            </a:r>
            <a:endParaRPr lang="ru-RU" sz="2800" b="1" kern="50" dirty="0">
              <a:solidFill>
                <a:srgbClr val="C00000"/>
              </a:solidFill>
              <a:latin typeface="Times New Roman"/>
              <a:ea typeface="Andale Sans UI"/>
            </a:endParaRPr>
          </a:p>
        </p:txBody>
      </p:sp>
      <p:sp>
        <p:nvSpPr>
          <p:cNvPr id="15367" name="AutoShape 7" descr="https://cloclo18.cloud.mail.ru/thumb/xw1/%D0%9F%D0%B5%D0%B4%D1%81%D0%BE%D0%B2%D0%B5%D1%82%20%D0%BC%D0%B0%D1%80%D1%82%202017/PC150098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AutoShape 9" descr="https://cloclo18.cloud.mail.ru/thumb/xw1/%D0%9F%D0%B5%D0%B4%D1%81%D0%BE%D0%B2%D0%B5%D1%82%20%D0%BC%D0%B0%D1%80%D1%82%202017/PC150098.JPG?x-email=filipenko%40edustyle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1556792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поделок из природного материала «Природы чудное творенье»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4" name="Picture 6" descr="img_85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556792"/>
            <a:ext cx="3656807" cy="2742605"/>
          </a:xfrm>
          <a:prstGeom prst="rect">
            <a:avLst/>
          </a:prstGeom>
          <a:noFill/>
        </p:spPr>
      </p:pic>
      <p:pic>
        <p:nvPicPr>
          <p:cNvPr id="12" name="Рисунок 11" descr="C:\Users\Пользователь\Desktop\20190123_102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7930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ТЕМ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 4</Template>
  <TotalTime>858</TotalTime>
  <Words>461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МАТЕМ 4</vt:lpstr>
      <vt:lpstr>МKОУ «АСШ им. А. А. Кудрявцева»   «Повышение интереса учеников и развитие их творчества во внеурочное время»</vt:lpstr>
      <vt:lpstr>                              эпиграф</vt:lpstr>
      <vt:lpstr>Цель внеурочной деятельности:</vt:lpstr>
      <vt:lpstr>Задачи внеурочной деятельности:</vt:lpstr>
      <vt:lpstr>Спортивно – оздоровительное направление «Юниор"</vt:lpstr>
      <vt:lpstr>Спортивно – оздоровительное направление</vt:lpstr>
      <vt:lpstr>«Воспитание сказкой» – универсальное занятие в/д</vt:lpstr>
      <vt:lpstr>Общекультурное направление</vt:lpstr>
      <vt:lpstr> Общекультурное направление </vt:lpstr>
      <vt:lpstr>Социальное направление</vt:lpstr>
      <vt:lpstr>Социальное направление</vt:lpstr>
      <vt:lpstr>РЕФЛЕКСИЯ</vt:lpstr>
      <vt:lpstr>Правила работы на занятиях :</vt:lpstr>
      <vt:lpstr>Школа после уроков -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118</cp:revision>
  <dcterms:created xsi:type="dcterms:W3CDTF">2011-07-28T11:01:56Z</dcterms:created>
  <dcterms:modified xsi:type="dcterms:W3CDTF">2019-11-06T18:56:17Z</dcterms:modified>
</cp:coreProperties>
</file>