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60" r:id="rId6"/>
    <p:sldId id="262" r:id="rId7"/>
    <p:sldId id="259" r:id="rId8"/>
    <p:sldId id="264" r:id="rId9"/>
    <p:sldId id="266" r:id="rId10"/>
    <p:sldId id="267" r:id="rId11"/>
    <p:sldId id="265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5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6F931CC-F778-466F-B76F-533A2B9D2BFA}" type="datetimeFigureOut">
              <a:rPr lang="ru-RU" smtClean="0"/>
              <a:pPr/>
              <a:t>29.01.2025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7F40F05-BD64-436B-948C-1264FC52F0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931CC-F778-466F-B76F-533A2B9D2BFA}" type="datetimeFigureOut">
              <a:rPr lang="ru-RU" smtClean="0"/>
              <a:pPr/>
              <a:t>29.01.2025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0F05-BD64-436B-948C-1264FC52F0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F6F931CC-F778-466F-B76F-533A2B9D2BFA}" type="datetimeFigureOut">
              <a:rPr lang="ru-RU" smtClean="0"/>
              <a:pPr/>
              <a:t>29.01.2025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7F40F05-BD64-436B-948C-1264FC52F0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931CC-F778-466F-B76F-533A2B9D2BFA}" type="datetimeFigureOut">
              <a:rPr lang="ru-RU" smtClean="0"/>
              <a:pPr/>
              <a:t>29.01.2025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0F05-BD64-436B-948C-1264FC52F0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6F931CC-F778-466F-B76F-533A2B9D2BFA}" type="datetimeFigureOut">
              <a:rPr lang="ru-RU" smtClean="0"/>
              <a:pPr/>
              <a:t>29.01.2025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57F40F05-BD64-436B-948C-1264FC52F0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931CC-F778-466F-B76F-533A2B9D2BFA}" type="datetimeFigureOut">
              <a:rPr lang="ru-RU" smtClean="0"/>
              <a:pPr/>
              <a:t>29.01.2025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0F05-BD64-436B-948C-1264FC52F0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931CC-F778-466F-B76F-533A2B9D2BFA}" type="datetimeFigureOut">
              <a:rPr lang="ru-RU" smtClean="0"/>
              <a:pPr/>
              <a:t>29.01.2025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0F05-BD64-436B-948C-1264FC52F0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931CC-F778-466F-B76F-533A2B9D2BFA}" type="datetimeFigureOut">
              <a:rPr lang="ru-RU" smtClean="0"/>
              <a:pPr/>
              <a:t>29.01.2025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0F05-BD64-436B-948C-1264FC52F0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6F931CC-F778-466F-B76F-533A2B9D2BFA}" type="datetimeFigureOut">
              <a:rPr lang="ru-RU" smtClean="0"/>
              <a:pPr/>
              <a:t>29.01.2025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0F05-BD64-436B-948C-1264FC52F0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931CC-F778-466F-B76F-533A2B9D2BFA}" type="datetimeFigureOut">
              <a:rPr lang="ru-RU" smtClean="0"/>
              <a:pPr/>
              <a:t>29.01.2025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0F05-BD64-436B-948C-1264FC52F0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931CC-F778-466F-B76F-533A2B9D2BFA}" type="datetimeFigureOut">
              <a:rPr lang="ru-RU" smtClean="0"/>
              <a:pPr/>
              <a:t>29.01.2025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0F05-BD64-436B-948C-1264FC52F0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6F931CC-F778-466F-B76F-533A2B9D2BFA}" type="datetimeFigureOut">
              <a:rPr lang="ru-RU" smtClean="0"/>
              <a:pPr/>
              <a:t>29.01.2025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7F40F05-BD64-436B-948C-1264FC52F06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3600" dirty="0"/>
              <a:t>«Работа с историческим источником на уроках истории</a:t>
            </a:r>
            <a:r>
              <a:rPr lang="ru-RU" dirty="0"/>
              <a:t>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dirty="0"/>
              <a:t>Учитель истории МКОУ «АСШ им. А.А.Кудрявцева» </a:t>
            </a:r>
            <a:r>
              <a:rPr lang="ru-RU" dirty="0" err="1"/>
              <a:t>Голубкова</a:t>
            </a:r>
            <a:r>
              <a:rPr lang="ru-RU" dirty="0"/>
              <a:t> Н.П.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Вопросы к документу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Работа с документом продолжается проблемным диалогом:</a:t>
            </a:r>
          </a:p>
          <a:p>
            <a:r>
              <a:rPr lang="ru-RU" dirty="0"/>
              <a:t>- Что говорит летописец о взаимоотношениях славян и варягов?</a:t>
            </a:r>
          </a:p>
          <a:p>
            <a:r>
              <a:rPr lang="ru-RU" dirty="0"/>
              <a:t>- Кто такие варяги?</a:t>
            </a:r>
          </a:p>
          <a:p>
            <a:r>
              <a:rPr lang="ru-RU" dirty="0"/>
              <a:t>-Что произошло между племенами, бывшими прежде данниками варягов?</a:t>
            </a:r>
          </a:p>
          <a:p>
            <a:r>
              <a:rPr lang="ru-RU" dirty="0"/>
              <a:t>- Зачем призвали варягов?</a:t>
            </a:r>
          </a:p>
          <a:p>
            <a:r>
              <a:rPr lang="ru-RU" dirty="0"/>
              <a:t>- Где сели княжить братья – варяги?</a:t>
            </a:r>
          </a:p>
          <a:p>
            <a:r>
              <a:rPr lang="ru-RU" dirty="0"/>
              <a:t>- Как </a:t>
            </a:r>
            <a:r>
              <a:rPr lang="ru-RU" dirty="0" err="1"/>
              <a:t>Рюрик</a:t>
            </a:r>
            <a:r>
              <a:rPr lang="ru-RU" dirty="0"/>
              <a:t> организовал управление Русью?</a:t>
            </a:r>
          </a:p>
          <a:p>
            <a:r>
              <a:rPr lang="ru-RU" dirty="0"/>
              <a:t>- Какой другой племенной союз возглавили варяги, пришедшие с </a:t>
            </a:r>
            <a:r>
              <a:rPr lang="ru-RU" dirty="0" err="1"/>
              <a:t>Рюриком</a:t>
            </a:r>
            <a:r>
              <a:rPr lang="ru-RU" dirty="0"/>
              <a:t>?</a:t>
            </a:r>
          </a:p>
          <a:p>
            <a:r>
              <a:rPr lang="ru-RU" dirty="0"/>
              <a:t>Итак, главная проблема: “Являются ли варяги основателями древнерусского государства”?</a:t>
            </a:r>
          </a:p>
          <a:p>
            <a:r>
              <a:rPr lang="ru-RU" dirty="0"/>
              <a:t>Кем же были варяги?</a:t>
            </a:r>
          </a:p>
          <a:p>
            <a:r>
              <a:rPr lang="ru-RU" dirty="0"/>
              <a:t>- Играли роль третейского судьи?</a:t>
            </a:r>
          </a:p>
          <a:p>
            <a:r>
              <a:rPr lang="ru-RU" dirty="0"/>
              <a:t>- Были наемниками для защиты от набегов?</a:t>
            </a:r>
          </a:p>
          <a:p>
            <a:r>
              <a:rPr lang="ru-RU" dirty="0"/>
              <a:t>- Ускорили процесс расслоения общества за счет постоянного присутствия дружины и ускорили оформление публичной власти?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Методические приемы активизации усвоения знаний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/>
              <a:t>          </a:t>
            </a:r>
            <a:r>
              <a:rPr lang="ru-RU" b="1" dirty="0"/>
              <a:t>Для активизации процесса</a:t>
            </a:r>
            <a:r>
              <a:rPr lang="ru-RU" dirty="0"/>
              <a:t> обучения используются игровые моменты: игры «хоккей» (вопрос одного ряда другому), «да- нет» (вопросы с ответами да или нет), «игра в случайность» (учащиеся пишут вопрос на листе бумаги и, сделав из них самолётики пускают в класс, отвечает ученик поймавший самолёт), «лови ошибку» (исправление ошибки в тексте), «кто лишний» (лишнее слово в ряду). При работе над домашним заданием используют повторение с расширением (ученики повторяют предыдущие параграфы, относящиеся к новой теме), показательный ответ ( ученику даётся модель ответа).  Учащимся нравится играть в документальное домино. На листах, которые раздают ученикам на одной половине – выдержка из документа, на другой – событие или дата, на одном листе выдержка из документа не соответствует событию. Нужно найти событие среди других листов.</a:t>
            </a:r>
          </a:p>
          <a:p>
            <a:r>
              <a:rPr lang="ru-RU" dirty="0"/>
              <a:t>        Историческое лото развивает быстроту мысли, умение ориентироваться в датах. На листах, которые раздают на парты, в отдельных квадратиках записаны выдержки из документов, а на фишках год или событие.        </a:t>
            </a:r>
          </a:p>
          <a:p>
            <a:r>
              <a:rPr lang="ru-RU" dirty="0"/>
              <a:t>        Игру чёрный ящик предлагается проводить среди учеников по документам (в заданиях ЕГЭ это задание с выбором ответа). На игровом поле разложены листы чистой стороной вверх. На обратной стороне – выдержка из документа или группы документов, по которым нужно определить название страны, предмета, название документа. Группа знатоков раскручивает стрелку, которая укажет на один из документов. Главный вопрос – что находится в чёрном ящике? (Рисунок, предмет, портрет деятеля).</a:t>
            </a:r>
          </a:p>
          <a:p>
            <a:r>
              <a:rPr lang="ru-RU" dirty="0"/>
              <a:t>        В старших классах учителя проводят круглый стол. Учащиеся составляют законопроект, выступление от имени политического деятеля по выдержкам из документов.        </a:t>
            </a:r>
          </a:p>
          <a:p>
            <a:r>
              <a:rPr lang="ru-RU" dirty="0"/>
              <a:t>        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1028343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     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Заключение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/>
              <a:t>     Использование исторических документов в обучении истории позволяет учителю развивать самостоятельность учащихся на уроке при изучении новых тем. Ученик сам учится получать необходимую информацию и анализировать ее. Учитель с помощью указанных методик помогает ученику самому разобраться в мировоззренческих проблемах исторических событий, не «навязывает» ему общепринятые исторические стандарты, а помогает осмыслить изучаемый материал и прийти самостоятельно к необходимым выводам. Выводы, полученные в результате работы с историческим источником, становятся более убедительными, содействуют конкретизации исторического материала, созданию ярких образов и картин прошлого, создаётся ощущение духа эпохи; значительно расширяется круг социальной информации, осваиваемой учащимися, и, что не менее важно, служат основой для развития познавательной активности школьников.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/>
              <a:t>Виды урока-практикума по истории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i="1" dirty="0"/>
              <a:t>Первый вид - практикум по развитию познавательных умений.</a:t>
            </a:r>
          </a:p>
          <a:p>
            <a:r>
              <a:rPr lang="ru-RU" i="1" dirty="0"/>
              <a:t>Второй вид практических занятий</a:t>
            </a:r>
            <a:r>
              <a:rPr lang="ru-RU" dirty="0"/>
              <a:t> – практикумы по решению познавательных задач – целесообразно использовать в конце тематического блока как способ актуального повторения, систематизации и практического применения новых знаний и умений. Возможные исторические задачи и задания содержаться в специальных сборниках.</a:t>
            </a:r>
            <a:r>
              <a:rPr lang="ru-RU" i="1" dirty="0"/>
              <a:t> </a:t>
            </a:r>
          </a:p>
          <a:p>
            <a:r>
              <a:rPr lang="ru-RU" i="1" dirty="0"/>
              <a:t>Третий вид практических занятий</a:t>
            </a:r>
            <a:r>
              <a:rPr lang="ru-RU" dirty="0"/>
              <a:t> - практикум по проверке результатов творческо-поисковой деятельности. Практикумы по проверке результатов творческо-поисковой деятельности уместны при завершении тематического блока, раздела или учебного курса в целом.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/>
              <a:t>Урок-практикум: особенности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i="1" dirty="0"/>
              <a:t>Практическое занятие</a:t>
            </a:r>
            <a:r>
              <a:rPr lang="ru-RU" dirty="0"/>
              <a:t> – это форма учебных занятий, где на основе полученных знаний и сформированных умений школьники решают познавательные задачи, представляют результаты своей творческой деятельности или осваивают сложные познавательные приемы, необходимые для серьезного и активного изучения исторического прошлого </a:t>
            </a:r>
          </a:p>
          <a:p>
            <a:r>
              <a:rPr lang="ru-RU" dirty="0"/>
              <a:t>От всех учебных занятий практикумы отличаются своей направленностью на обучение школьников применять полученные знания и умения в новых учебных ситуациях, позволяют уточнить и отработать положения, которые, по мнению учителя, еще недостаточно усвоены, скорректировать неправильные представления учащихся. Поэтому в тематических блоках они логично следуют за уроками изучения нового материала, лекциями, лабораторными и семинарскими занятиями, но предшествуют повторительно-обобщающим и контрольным урокам.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Требования  к умениям и навыкам учащихся 5-6 классов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/>
              <a:t>    Р</a:t>
            </a:r>
            <a:r>
              <a:rPr lang="ru-RU" dirty="0"/>
              <a:t>абота с документами должна повлечь у учащихся формирование определенных навыков. Так, учащиеся 5-6-х классов при работе с историческими документами должны уметь:</a:t>
            </a:r>
            <a:br>
              <a:rPr lang="ru-RU" dirty="0"/>
            </a:br>
            <a:r>
              <a:rPr lang="ru-RU" dirty="0"/>
              <a:t>•Определить тип документа.</a:t>
            </a:r>
            <a:br>
              <a:rPr lang="ru-RU" dirty="0"/>
            </a:br>
            <a:r>
              <a:rPr lang="ru-RU" dirty="0"/>
              <a:t>•Определить время написания документа или историческую эпоху.</a:t>
            </a:r>
            <a:br>
              <a:rPr lang="ru-RU" dirty="0"/>
            </a:br>
            <a:r>
              <a:rPr lang="ru-RU" dirty="0"/>
              <a:t>•Определить автора (если возможно) или принадлежность предполагаемого автора к социальной группе.</a:t>
            </a:r>
            <a:br>
              <a:rPr lang="ru-RU" dirty="0"/>
            </a:br>
            <a:r>
              <a:rPr lang="ru-RU" dirty="0"/>
              <a:t>•Расположить несколько документов в хронологическом порядке.</a:t>
            </a:r>
            <a:br>
              <a:rPr lang="ru-RU" dirty="0"/>
            </a:br>
            <a:r>
              <a:rPr lang="ru-RU" dirty="0"/>
              <a:t>•Работать с документами по отдельным вопросам учителя.</a:t>
            </a:r>
            <a:br>
              <a:rPr lang="ru-RU" dirty="0"/>
            </a:br>
            <a:r>
              <a:rPr lang="ru-RU" dirty="0"/>
              <a:t>•Составить конкретные вопросы к документу.</a:t>
            </a:r>
            <a:br>
              <a:rPr lang="ru-RU" dirty="0"/>
            </a:br>
            <a:r>
              <a:rPr lang="ru-RU" dirty="0"/>
              <a:t>•Пересказать содержание документа.</a:t>
            </a:r>
            <a:br>
              <a:rPr lang="ru-RU" dirty="0"/>
            </a:br>
            <a:r>
              <a:rPr lang="ru-RU" dirty="0"/>
              <a:t>•Составить простой рассказ о событиях (о личности) с использованием исторического документа.</a:t>
            </a:r>
            <a:br>
              <a:rPr lang="ru-RU" dirty="0"/>
            </a:br>
            <a:r>
              <a:rPr lang="ru-RU" dirty="0"/>
              <a:t>•Анализировать документ по предлагаемому плану.</a:t>
            </a:r>
            <a:br>
              <a:rPr lang="ru-RU" dirty="0"/>
            </a:br>
            <a:r>
              <a:rPr lang="ru-RU" dirty="0"/>
              <a:t>•Составить развернутый рассказ с использованием нескольких документов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Требования  к умениям и навыкам учащихся 7-8 классов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       Работа учащихся 7-8-х классов подразумевает более глубокий аналитический характер. Ученики данных классов должны уметь:</a:t>
            </a:r>
            <a:br>
              <a:rPr lang="ru-RU" dirty="0"/>
            </a:br>
            <a:r>
              <a:rPr lang="ru-RU" dirty="0"/>
              <a:t>• Составить вопросы к документам более глубокого аналитического характера.</a:t>
            </a:r>
            <a:br>
              <a:rPr lang="ru-RU" dirty="0"/>
            </a:br>
            <a:r>
              <a:rPr lang="ru-RU" dirty="0"/>
              <a:t>• Анализировать документ по предлагаемому плану (более сложный план).</a:t>
            </a:r>
            <a:br>
              <a:rPr lang="ru-RU" dirty="0"/>
            </a:br>
            <a:r>
              <a:rPr lang="ru-RU" dirty="0"/>
              <a:t>• Анализировать документ в контексте исторической ситуации.</a:t>
            </a:r>
            <a:br>
              <a:rPr lang="ru-RU" dirty="0"/>
            </a:br>
            <a:r>
              <a:rPr lang="ru-RU" dirty="0"/>
              <a:t>• Использовать документ для доказательства собственного мнения.</a:t>
            </a:r>
            <a:br>
              <a:rPr lang="ru-RU" dirty="0"/>
            </a:br>
            <a:r>
              <a:rPr lang="ru-RU" dirty="0"/>
              <a:t>• Проводить поиск необходимой информации в одном или нескольких исторических документах.</a:t>
            </a:r>
            <a:br>
              <a:rPr lang="ru-RU" dirty="0"/>
            </a:br>
            <a:r>
              <a:rPr lang="ru-RU" dirty="0"/>
              <a:t>• Выстраивать собственные суждения, опираясь на материал одного или нескольких документов.</a:t>
            </a:r>
          </a:p>
          <a:p>
            <a:endParaRPr lang="ru-RU" dirty="0"/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4454820" y="74711"/>
            <a:ext cx="234360" cy="30777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Требования  к деятельности выпускников основной школы.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             Деятельность выпускника основной школы предусматривает творческий характер работы с документами. Обучающиеся должны уметь:</a:t>
            </a:r>
            <a:br>
              <a:rPr lang="ru-RU" dirty="0"/>
            </a:br>
            <a:r>
              <a:rPr lang="ru-RU" dirty="0"/>
              <a:t>• Отбирать необходимый материал из нескольких документов для самостоятельного решения учебной задачи.</a:t>
            </a:r>
            <a:br>
              <a:rPr lang="ru-RU" dirty="0"/>
            </a:br>
            <a:r>
              <a:rPr lang="ru-RU" dirty="0"/>
              <a:t>• Сопоставлять исторический документ с другими историческими источниками.</a:t>
            </a:r>
            <a:br>
              <a:rPr lang="ru-RU" dirty="0"/>
            </a:br>
            <a:r>
              <a:rPr lang="ru-RU" dirty="0"/>
              <a:t>•  Сопоставлять исторические документы, отражающие различные взгляды на одно и то же событие.</a:t>
            </a:r>
            <a:br>
              <a:rPr lang="ru-RU" dirty="0"/>
            </a:br>
            <a:r>
              <a:rPr lang="ru-RU" dirty="0"/>
              <a:t>• Выявлять причинно-следственные связи событий и фактов, отраженных в историческом документе.</a:t>
            </a:r>
            <a:br>
              <a:rPr lang="ru-RU" dirty="0"/>
            </a:br>
            <a:r>
              <a:rPr lang="ru-RU" dirty="0"/>
              <a:t>• Извлекать из нескольких исторических документов необходимую информацию, обобщать и анализировать.</a:t>
            </a:r>
            <a:br>
              <a:rPr lang="ru-RU" dirty="0"/>
            </a:br>
            <a:r>
              <a:rPr lang="ru-RU" dirty="0"/>
              <a:t>• Свободно оперировать информацией, добытой в результате анализа нескольких исторических документов.</a:t>
            </a:r>
          </a:p>
          <a:p>
            <a:endParaRPr lang="ru-RU" dirty="0"/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4206355" y="74711"/>
            <a:ext cx="731290" cy="30777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          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Структура практического занятия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Структура практического занятия по решению познавательных задач следующая:</a:t>
            </a:r>
          </a:p>
          <a:p>
            <a:r>
              <a:rPr lang="ru-RU" dirty="0"/>
              <a:t>- первый этап – организационный. Сообщается тема занятия, его задачи, условия проведения, формы работы учеников: индивидуальная, групповая, фронтальная. Если необходимо, распределяются роли консультантов, спикеров, экспертов, формируются рабочие группы;</a:t>
            </a:r>
          </a:p>
          <a:p>
            <a:r>
              <a:rPr lang="ru-RU" dirty="0"/>
              <a:t>- второй этап – решение познавательных задач. Независимо от формы работы в начале занятия важно решать одну из задач коллективно, сверяя свои действия с памяткой. Затем школьники выполняют задания самостоятельно, обращаясь к консультантам-одноклассникам или учителю за помощью в случае необходимости;</a:t>
            </a:r>
          </a:p>
          <a:p>
            <a:r>
              <a:rPr lang="ru-RU" dirty="0"/>
              <a:t>- третий этап – обсуждение готовых решений. Если ученики работали в группах, то от их имени выступает специально подготовленный спикер. Весь класс принимает участие в уточнении ответов, а эксперты анализируют и оценивают работу групп, отмечая наиболее удачные решения;</a:t>
            </a:r>
          </a:p>
          <a:p>
            <a:r>
              <a:rPr lang="ru-RU" dirty="0"/>
              <a:t>- четвертый этап – подведение итогов. Учитель отмечает результативность занятия, продвижение учеников в решении познавательных задач, выставляет отметки, а также характеризует деятельность консультантов, спикеров и экспертов.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Памятка для работы с историческим источником: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628800"/>
            <a:ext cx="7372672" cy="4826936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dirty="0"/>
              <a:t>    </a:t>
            </a:r>
          </a:p>
          <a:p>
            <a:r>
              <a:rPr lang="ru-RU" sz="3300" dirty="0"/>
              <a:t>Дайте характеристику историческому источнику:</a:t>
            </a:r>
          </a:p>
          <a:p>
            <a:pPr>
              <a:buNone/>
            </a:pPr>
            <a:r>
              <a:rPr lang="ru-RU" sz="3300" dirty="0"/>
              <a:t>- автор;</a:t>
            </a:r>
          </a:p>
          <a:p>
            <a:pPr>
              <a:buNone/>
            </a:pPr>
            <a:r>
              <a:rPr lang="ru-RU" sz="3300" dirty="0"/>
              <a:t>-время создания;</a:t>
            </a:r>
          </a:p>
          <a:p>
            <a:pPr>
              <a:buNone/>
            </a:pPr>
            <a:r>
              <a:rPr lang="ru-RU" sz="3300" dirty="0"/>
              <a:t>- жанр;</a:t>
            </a:r>
          </a:p>
          <a:p>
            <a:pPr>
              <a:buNone/>
            </a:pPr>
            <a:r>
              <a:rPr lang="ru-RU" sz="3300" dirty="0"/>
              <a:t>- первичный или вторичный.</a:t>
            </a:r>
          </a:p>
          <a:p>
            <a:r>
              <a:rPr lang="ru-RU" sz="3300" dirty="0"/>
              <a:t>Кратко изложите содержание прочитанного и сформулируйте основные идеи и факты.</a:t>
            </a:r>
          </a:p>
          <a:p>
            <a:r>
              <a:rPr lang="ru-RU" sz="3300" dirty="0"/>
              <a:t>Выделите в тексте и выпишите в тетради основные исторические факты, определите художественные особенности текста.</a:t>
            </a:r>
          </a:p>
          <a:p>
            <a:r>
              <a:rPr lang="ru-RU" sz="3300" dirty="0"/>
              <a:t>Определите, что преобладает в приведённом документе: исторические факты и художественное описание событий.</a:t>
            </a:r>
          </a:p>
          <a:p>
            <a:r>
              <a:rPr lang="ru-RU" sz="3300" dirty="0"/>
              <a:t>Обоснуйте, можно ли доверять приведённому документу.</a:t>
            </a:r>
          </a:p>
          <a:p>
            <a:r>
              <a:rPr lang="ru-RU" sz="3300" dirty="0"/>
              <a:t>        </a:t>
            </a:r>
            <a:r>
              <a:rPr lang="ru-RU" sz="3300" b="1" dirty="0"/>
              <a:t>Для активизации процесса</a:t>
            </a:r>
            <a:r>
              <a:rPr lang="ru-RU" sz="3300" dirty="0"/>
              <a:t> обучения используются игровые моменты: игры «хоккей» (вопрос одного ряда другому), «да- нет» (вопросы с ответами да или нет), «игра в случайность» (учащиеся пишут вопрос на листе бумаги и, сделав из них самолётики пускают в класс, отвечает ученик поймавший самолёт), «лови ошибку» (исправление ошибки в тексте), «кто лишний» (лишнее слово в ряду). Учителя используют в работе конкурсы: создай свою шпаргалку, опору. При работе над домашним заданием используют повторение с расширением (ученики повторяют предыдущие параграфы, относящиеся к новой теме), показательный ответ ( ученику даётся модель ответа).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Отрывок из «Повести временных лет»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/>
              <a:t>В год 6370 (862). Изгнали варяг за море, и не дали им дани, и начали сами собой владеть, и не было среди них правды, и встал род на род, и была у них усобица, и стали воевать друг с другом. И сказали себе: «Поищем себе князя, который бы владел нами и судил по праву». И пошли за море к варягам, к </a:t>
            </a:r>
            <a:r>
              <a:rPr lang="ru-RU" dirty="0" err="1"/>
              <a:t>руси</a:t>
            </a:r>
            <a:r>
              <a:rPr lang="ru-RU" dirty="0"/>
              <a:t>. Те варяги назывались </a:t>
            </a:r>
            <a:r>
              <a:rPr lang="ru-RU" dirty="0" err="1"/>
              <a:t>русью</a:t>
            </a:r>
            <a:r>
              <a:rPr lang="ru-RU" dirty="0"/>
              <a:t>, как другие называются шведы, а иные норманны и англы, а еще иные </a:t>
            </a:r>
            <a:r>
              <a:rPr lang="ru-RU" dirty="0" err="1"/>
              <a:t>готландцы</a:t>
            </a:r>
            <a:r>
              <a:rPr lang="ru-RU" dirty="0"/>
              <a:t>, — вот так и эти. Сказали </a:t>
            </a:r>
            <a:r>
              <a:rPr lang="ru-RU" dirty="0" err="1"/>
              <a:t>руси</a:t>
            </a:r>
            <a:r>
              <a:rPr lang="ru-RU" dirty="0"/>
              <a:t> чудь, </a:t>
            </a:r>
            <a:r>
              <a:rPr lang="ru-RU" dirty="0" err="1"/>
              <a:t>словене</a:t>
            </a:r>
            <a:r>
              <a:rPr lang="ru-RU" dirty="0"/>
              <a:t>, кривичи и весь: «Земля наша велика и обильна, а порядка в ней нет. Приходите княжить и владеть нами». И </a:t>
            </a:r>
            <a:r>
              <a:rPr lang="ru-RU" dirty="0" err="1"/>
              <a:t>избрались</a:t>
            </a:r>
            <a:r>
              <a:rPr lang="ru-RU" dirty="0"/>
              <a:t> трое братьев со своими родами, и взяли с собой всю </a:t>
            </a:r>
            <a:r>
              <a:rPr lang="ru-RU" dirty="0" err="1"/>
              <a:t>русь</a:t>
            </a:r>
            <a:r>
              <a:rPr lang="ru-RU" dirty="0"/>
              <a:t>, и пришли, и сел старший, </a:t>
            </a:r>
            <a:r>
              <a:rPr lang="ru-RU" dirty="0" err="1"/>
              <a:t>Рюрик</a:t>
            </a:r>
            <a:r>
              <a:rPr lang="ru-RU" dirty="0"/>
              <a:t>, в Новгороде, а другой, </a:t>
            </a:r>
            <a:r>
              <a:rPr lang="ru-RU" dirty="0" err="1"/>
              <a:t>Синеус</a:t>
            </a:r>
            <a:r>
              <a:rPr lang="ru-RU" dirty="0"/>
              <a:t>, — на </a:t>
            </a:r>
            <a:r>
              <a:rPr lang="ru-RU" dirty="0" err="1"/>
              <a:t>Белоозере</a:t>
            </a:r>
            <a:r>
              <a:rPr lang="ru-RU" dirty="0"/>
              <a:t>, а третий, Трувор, — в Изборске. И от тех варягов прозвалась Русская земля. Новгородцы же — те люди от варяжского рода, а прежде были </a:t>
            </a:r>
            <a:r>
              <a:rPr lang="ru-RU" dirty="0" err="1"/>
              <a:t>словене</a:t>
            </a:r>
            <a:r>
              <a:rPr lang="ru-RU" dirty="0"/>
              <a:t>. Через два же года умерли </a:t>
            </a:r>
            <a:r>
              <a:rPr lang="ru-RU" dirty="0" err="1"/>
              <a:t>Синеус</a:t>
            </a:r>
            <a:r>
              <a:rPr lang="ru-RU" dirty="0"/>
              <a:t> и брат его Трувор. И принял всю власть один </a:t>
            </a:r>
            <a:r>
              <a:rPr lang="ru-RU" dirty="0" err="1"/>
              <a:t>Рюрик</a:t>
            </a:r>
            <a:r>
              <a:rPr lang="ru-RU" dirty="0"/>
              <a:t>, и стал раздавать мужам своим города — тому Полоцк, этому Ростов, другому </a:t>
            </a:r>
            <a:r>
              <a:rPr lang="ru-RU" dirty="0" err="1"/>
              <a:t>Белоозеро</a:t>
            </a:r>
            <a:r>
              <a:rPr lang="ru-RU" dirty="0"/>
              <a:t>. Варяги в этих городах — </a:t>
            </a:r>
            <a:r>
              <a:rPr lang="ru-RU" dirty="0" err="1"/>
              <a:t>находники</a:t>
            </a:r>
            <a:r>
              <a:rPr lang="ru-RU" dirty="0"/>
              <a:t>, а коренное население в Новгороде — </a:t>
            </a:r>
            <a:r>
              <a:rPr lang="ru-RU" dirty="0" err="1"/>
              <a:t>словене</a:t>
            </a:r>
            <a:r>
              <a:rPr lang="ru-RU" dirty="0"/>
              <a:t>, в Полоцке — кривичи, в Ростове — меря, в </a:t>
            </a:r>
            <a:r>
              <a:rPr lang="ru-RU" dirty="0" err="1"/>
              <a:t>Белоозере</a:t>
            </a:r>
            <a:r>
              <a:rPr lang="ru-RU" dirty="0"/>
              <a:t> — весь, в Муроме — мурома, и над теми всеми властвовал </a:t>
            </a:r>
            <a:r>
              <a:rPr lang="ru-RU" dirty="0" err="1"/>
              <a:t>Рюрик</a:t>
            </a:r>
            <a:r>
              <a:rPr lang="ru-RU" dirty="0"/>
              <a:t>. И было у него два мужа, не родственники его, но бояре, и отпросились они в Царьград со своим родом. И отправились по Днепру, и когда плыли мимо, то увидели на горе небольшой город. И спросили: «Чей это городок?». Те же ответили: «Были три брата» Кий» Щек и Хорив, которые построили городок этот и сгинули, а мы тут сидим, их потомки, и платим дань хазарам». Аскольд же и </a:t>
            </a:r>
            <a:r>
              <a:rPr lang="ru-RU" dirty="0" err="1"/>
              <a:t>Дир</a:t>
            </a:r>
            <a:r>
              <a:rPr lang="ru-RU" dirty="0"/>
              <a:t> остались в этом городе, собрали у себя много варягов и стали владеть землею полян. </a:t>
            </a:r>
            <a:r>
              <a:rPr lang="ru-RU" dirty="0" err="1"/>
              <a:t>Рюрик</a:t>
            </a:r>
            <a:r>
              <a:rPr lang="ru-RU" dirty="0"/>
              <a:t> же княжил в Новгороде.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68</TotalTime>
  <Words>1961</Words>
  <Application>Microsoft Office PowerPoint</Application>
  <PresentationFormat>Экран (4:3)</PresentationFormat>
  <Paragraphs>60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Times New Roman</vt:lpstr>
      <vt:lpstr>Trebuchet MS</vt:lpstr>
      <vt:lpstr>Wingdings</vt:lpstr>
      <vt:lpstr>Wingdings 2</vt:lpstr>
      <vt:lpstr>Изящная</vt:lpstr>
      <vt:lpstr>«Работа с историческим источником на уроках истории»</vt:lpstr>
      <vt:lpstr>Виды урока-практикума по истории</vt:lpstr>
      <vt:lpstr>Урок-практикум: особенности</vt:lpstr>
      <vt:lpstr>Требования  к умениям и навыкам учащихся 5-6 классов</vt:lpstr>
      <vt:lpstr>Требования  к умениям и навыкам учащихся 7-8 классов</vt:lpstr>
      <vt:lpstr>Требования  к деятельности выпускников основной школы.</vt:lpstr>
      <vt:lpstr>Структура практического занятия</vt:lpstr>
      <vt:lpstr>Памятка для работы с историческим источником:</vt:lpstr>
      <vt:lpstr>Отрывок из «Повести временных лет»</vt:lpstr>
      <vt:lpstr>Вопросы к документу</vt:lpstr>
      <vt:lpstr>Методические приемы активизации усвоения знаний </vt:lpstr>
      <vt:lpstr>Заключение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Работа с историческим источником на уроках истории</dc:title>
  <dc:creator>User</dc:creator>
  <cp:lastModifiedBy>Golubkova</cp:lastModifiedBy>
  <cp:revision>5</cp:revision>
  <dcterms:created xsi:type="dcterms:W3CDTF">2024-02-19T08:12:26Z</dcterms:created>
  <dcterms:modified xsi:type="dcterms:W3CDTF">2025-01-29T11:56:17Z</dcterms:modified>
</cp:coreProperties>
</file>